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5" name="Footer Placeholder 4"/>
          <p:cNvSpPr>
            <a:spLocks noGrp="1"/>
          </p:cNvSpPr>
          <p:nvPr>
            <p:ph type="ftr" sz="quarter" idx="11"/>
          </p:nvPr>
        </p:nvSpPr>
        <p:spPr/>
        <p:txBody>
          <a:bodyPr/>
          <a:lstStyle/>
          <a:p>
            <a:endParaRPr lang="sq-AL"/>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E6D88375-3300-4BC0-B6CF-9FC9F037B92D}" type="slidenum">
              <a:rPr lang="sq-AL" smtClean="0"/>
              <a:t>‹#›</a:t>
            </a:fld>
            <a:endParaRPr lang="sq-AL"/>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5" name="Footer Placeholder 4"/>
          <p:cNvSpPr>
            <a:spLocks noGrp="1"/>
          </p:cNvSpPr>
          <p:nvPr>
            <p:ph type="ftr" sz="quarter" idx="11"/>
          </p:nvPr>
        </p:nvSpPr>
        <p:spPr/>
        <p:txBody>
          <a:bodyPr/>
          <a:lstStyle/>
          <a:p>
            <a:endParaRPr lang="sq-AL"/>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6D88375-3300-4BC0-B6CF-9FC9F037B92D}" type="slidenum">
              <a:rPr lang="sq-AL" smtClean="0"/>
              <a:t>‹#›</a:t>
            </a:fld>
            <a:endParaRPr lang="sq-A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863526F-2F7C-44EB-9617-D8960AAFCDF1}" type="datetimeFigureOut">
              <a:rPr lang="sq-AL" smtClean="0"/>
              <a:t>2015-05-31</a:t>
            </a:fld>
            <a:endParaRPr lang="sq-AL"/>
          </a:p>
        </p:txBody>
      </p:sp>
      <p:sp>
        <p:nvSpPr>
          <p:cNvPr id="8" name="Slide Number Placeholder 7"/>
          <p:cNvSpPr>
            <a:spLocks noGrp="1"/>
          </p:cNvSpPr>
          <p:nvPr>
            <p:ph type="sldNum" sz="quarter" idx="11"/>
          </p:nvPr>
        </p:nvSpPr>
        <p:spPr/>
        <p:txBody>
          <a:bodyPr/>
          <a:lstStyle/>
          <a:p>
            <a:fld id="{E6D88375-3300-4BC0-B6CF-9FC9F037B92D}" type="slidenum">
              <a:rPr lang="sq-AL" smtClean="0"/>
              <a:t>‹#›</a:t>
            </a:fld>
            <a:endParaRPr lang="sq-AL"/>
          </a:p>
        </p:txBody>
      </p:sp>
      <p:sp>
        <p:nvSpPr>
          <p:cNvPr id="9" name="Footer Placeholder 8"/>
          <p:cNvSpPr>
            <a:spLocks noGrp="1"/>
          </p:cNvSpPr>
          <p:nvPr>
            <p:ph type="ftr" sz="quarter" idx="12"/>
          </p:nvPr>
        </p:nvSpPr>
        <p:spPr/>
        <p:txBody>
          <a:bodyPr/>
          <a:lstStyle/>
          <a:p>
            <a:endParaRPr lang="sq-A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63526F-2F7C-44EB-9617-D8960AAFCDF1}" type="datetimeFigureOut">
              <a:rPr lang="sq-AL" smtClean="0"/>
              <a:t>2015-05-31</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63526F-2F7C-44EB-9617-D8960AAFCDF1}" type="datetimeFigureOut">
              <a:rPr lang="sq-AL" smtClean="0"/>
              <a:t>2015-05-31</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63526F-2F7C-44EB-9617-D8960AAFCDF1}" type="datetimeFigureOut">
              <a:rPr lang="sq-AL" smtClean="0"/>
              <a:t>2015-05-31</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3526F-2F7C-44EB-9617-D8960AAFCDF1}" type="datetimeFigureOut">
              <a:rPr lang="sq-AL" smtClean="0"/>
              <a:t>2015-05-31</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3526F-2F7C-44EB-9617-D8960AAFCDF1}" type="datetimeFigureOut">
              <a:rPr lang="sq-AL" smtClean="0"/>
              <a:t>2015-05-31</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E6D88375-3300-4BC0-B6CF-9FC9F037B92D}" type="slidenum">
              <a:rPr lang="sq-AL" smtClean="0"/>
              <a:t>‹#›</a:t>
            </a:fld>
            <a:endParaRPr lang="sq-AL"/>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3526F-2F7C-44EB-9617-D8960AAFCDF1}" type="datetimeFigureOut">
              <a:rPr lang="sq-AL" smtClean="0"/>
              <a:t>2015-05-31</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6D88375-3300-4BC0-B6CF-9FC9F037B92D}" type="slidenum">
              <a:rPr lang="sq-AL" smtClean="0"/>
              <a:t>‹#›</a:t>
            </a:fld>
            <a:endParaRPr lang="sq-AL"/>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863526F-2F7C-44EB-9617-D8960AAFCDF1}" type="datetimeFigureOut">
              <a:rPr lang="sq-AL" smtClean="0"/>
              <a:t>2015-05-31</a:t>
            </a:fld>
            <a:endParaRPr lang="sq-AL"/>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E6D88375-3300-4BC0-B6CF-9FC9F037B92D}" type="slidenum">
              <a:rPr lang="sq-AL" smtClean="0"/>
              <a:t>‹#›</a:t>
            </a:fld>
            <a:endParaRPr lang="sq-AL"/>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63526F-2F7C-44EB-9617-D8960AAFCDF1}" type="datetimeFigureOut">
              <a:rPr lang="sq-AL" smtClean="0"/>
              <a:t>2015-05-31</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63526F-2F7C-44EB-9617-D8960AAFCDF1}" type="datetimeFigureOut">
              <a:rPr lang="sq-AL" smtClean="0"/>
              <a:t>2015-05-31</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63526F-2F7C-44EB-9617-D8960AAFCDF1}" type="datetimeFigureOut">
              <a:rPr lang="sq-AL" smtClean="0"/>
              <a:t>2015-05-31</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863526F-2F7C-44EB-9617-D8960AAFCDF1}" type="datetimeFigureOut">
              <a:rPr lang="sq-AL" smtClean="0"/>
              <a:t>2015-05-31</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E6D88375-3300-4BC0-B6CF-9FC9F037B92D}" type="slidenum">
              <a:rPr lang="sq-AL" smtClean="0"/>
              <a:t>‹#›</a:t>
            </a:fld>
            <a:endParaRPr lang="sq-A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63526F-2F7C-44EB-9617-D8960AAFCDF1}" type="datetimeFigureOut">
              <a:rPr lang="sq-AL" smtClean="0"/>
              <a:t>2015-05-31</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E6D88375-3300-4BC0-B6CF-9FC9F037B92D}" type="slidenum">
              <a:rPr lang="sq-AL" smtClean="0"/>
              <a:t>‹#›</a:t>
            </a:fld>
            <a:endParaRPr lang="sq-AL"/>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A863526F-2F7C-44EB-9617-D8960AAFCDF1}" type="datetimeFigureOut">
              <a:rPr lang="sq-AL" smtClean="0"/>
              <a:t>2015-05-31</a:t>
            </a:fld>
            <a:endParaRPr lang="sq-AL"/>
          </a:p>
        </p:txBody>
      </p:sp>
      <p:sp>
        <p:nvSpPr>
          <p:cNvPr id="7" name="Slide Number Placeholder 6"/>
          <p:cNvSpPr>
            <a:spLocks noGrp="1"/>
          </p:cNvSpPr>
          <p:nvPr>
            <p:ph type="sldNum" sz="quarter" idx="12"/>
          </p:nvPr>
        </p:nvSpPr>
        <p:spPr/>
        <p:txBody>
          <a:bodyPr/>
          <a:lstStyle/>
          <a:p>
            <a:fld id="{E6D88375-3300-4BC0-B6CF-9FC9F037B92D}" type="slidenum">
              <a:rPr lang="sq-AL" smtClean="0"/>
              <a:t>‹#›</a:t>
            </a:fld>
            <a:endParaRPr lang="sq-AL"/>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sq-AL"/>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863526F-2F7C-44EB-9617-D8960AAFCDF1}" type="datetimeFigureOut">
              <a:rPr lang="sq-AL" smtClean="0"/>
              <a:t>2015-05-31</a:t>
            </a:fld>
            <a:endParaRPr lang="sq-A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sq-A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E6D88375-3300-4BC0-B6CF-9FC9F037B92D}" type="slidenum">
              <a:rPr lang="sq-AL" smtClean="0"/>
              <a:t>‹#›</a:t>
            </a:fld>
            <a:endParaRPr lang="sq-AL"/>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A863526F-2F7C-44EB-9617-D8960AAFCDF1}" type="datetimeFigureOut">
              <a:rPr lang="sq-AL" smtClean="0"/>
              <a:t>2015-05-31</a:t>
            </a:fld>
            <a:endParaRPr lang="sq-AL"/>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q-AL"/>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6D88375-3300-4BC0-B6CF-9FC9F037B92D}" type="slidenum">
              <a:rPr lang="sq-AL" smtClean="0"/>
              <a:t>‹#›</a:t>
            </a:fld>
            <a:endParaRPr lang="sq-AL"/>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3105542"/>
            <a:ext cx="6840760" cy="2123658"/>
          </a:xfrm>
          <a:prstGeom prst="rect">
            <a:avLst/>
          </a:prstGeom>
        </p:spPr>
        <p:txBody>
          <a:bodyPr wrap="square">
            <a:spAutoFit/>
          </a:bodyPr>
          <a:lstStyle/>
          <a:p>
            <a:r>
              <a:rPr lang="en-US" sz="6000" b="1" dirty="0">
                <a:latin typeface="Aharoni" panose="02010803020104030203" pitchFamily="2" charset="-79"/>
                <a:cs typeface="Aharoni" panose="02010803020104030203" pitchFamily="2" charset="-79"/>
              </a:rPr>
              <a:t>Sexual tourism</a:t>
            </a:r>
            <a:endParaRPr lang="sq-AL" sz="6000" dirty="0">
              <a:latin typeface="Aharoni" panose="02010803020104030203" pitchFamily="2" charset="-79"/>
              <a:cs typeface="Aharoni" panose="02010803020104030203" pitchFamily="2" charset="-79"/>
            </a:endParaRPr>
          </a:p>
          <a:p>
            <a:r>
              <a:rPr lang="en-US" b="1" dirty="0">
                <a:latin typeface="Aharoni" panose="02010803020104030203" pitchFamily="2" charset="-79"/>
                <a:cs typeface="Aharoni" panose="02010803020104030203" pitchFamily="2" charset="-79"/>
              </a:rPr>
              <a:t> </a:t>
            </a:r>
            <a:endParaRPr lang="sq-AL" dirty="0">
              <a:latin typeface="Aharoni" panose="02010803020104030203" pitchFamily="2" charset="-79"/>
              <a:cs typeface="Aharoni" panose="02010803020104030203" pitchFamily="2" charset="-79"/>
            </a:endParaRPr>
          </a:p>
          <a:p>
            <a:r>
              <a:rPr lang="en-US" b="1" dirty="0" err="1">
                <a:latin typeface="Aharoni" panose="02010803020104030203" pitchFamily="2" charset="-79"/>
                <a:cs typeface="Aharoni" panose="02010803020104030203" pitchFamily="2" charset="-79"/>
              </a:rPr>
              <a:t>Muhamet</a:t>
            </a:r>
            <a:r>
              <a:rPr lang="en-US" b="1" dirty="0">
                <a:latin typeface="Aharoni" panose="02010803020104030203" pitchFamily="2" charset="-79"/>
                <a:cs typeface="Aharoni" panose="02010803020104030203" pitchFamily="2" charset="-79"/>
              </a:rPr>
              <a:t> Lama,</a:t>
            </a:r>
            <a:endParaRPr lang="sq-AL" dirty="0">
              <a:latin typeface="Aharoni" panose="02010803020104030203" pitchFamily="2" charset="-79"/>
              <a:cs typeface="Aharoni" panose="02010803020104030203" pitchFamily="2" charset="-79"/>
            </a:endParaRPr>
          </a:p>
          <a:p>
            <a:r>
              <a:rPr lang="en-US" dirty="0" err="1">
                <a:latin typeface="Aharoni" panose="02010803020104030203" pitchFamily="2" charset="-79"/>
                <a:cs typeface="Aharoni" panose="02010803020104030203" pitchFamily="2" charset="-79"/>
              </a:rPr>
              <a:t>Universiteti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Biznesi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Gjakove</a:t>
            </a:r>
            <a:r>
              <a:rPr lang="en-US" dirty="0">
                <a:latin typeface="Aharoni" panose="02010803020104030203" pitchFamily="2" charset="-79"/>
                <a:cs typeface="Aharoni" panose="02010803020104030203" pitchFamily="2" charset="-79"/>
              </a:rPr>
              <a:t>, Republic of Kosovo</a:t>
            </a:r>
            <a:endParaRPr lang="sq-AL" dirty="0">
              <a:latin typeface="Aharoni" panose="02010803020104030203" pitchFamily="2" charset="-79"/>
              <a:cs typeface="Aharoni" panose="02010803020104030203" pitchFamily="2" charset="-79"/>
            </a:endParaRPr>
          </a:p>
          <a:p>
            <a:r>
              <a:rPr lang="en-US" dirty="0">
                <a:latin typeface="Aharoni" panose="02010803020104030203" pitchFamily="2" charset="-79"/>
                <a:cs typeface="Aharoni" panose="02010803020104030203" pitchFamily="2" charset="-79"/>
              </a:rPr>
              <a:t>European University of Tirana,</a:t>
            </a:r>
            <a:endParaRPr lang="sq-AL"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140695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06052"/>
            <a:ext cx="7992888" cy="6786473"/>
          </a:xfrm>
          <a:prstGeom prst="rect">
            <a:avLst/>
          </a:prstGeom>
        </p:spPr>
        <p:txBody>
          <a:bodyPr wrap="square">
            <a:spAutoFit/>
          </a:bodyPr>
          <a:lstStyle/>
          <a:p>
            <a:pPr algn="just"/>
            <a:r>
              <a:rPr lang="en-US" sz="2000" b="1" dirty="0">
                <a:latin typeface="Times New Roman" panose="02020603050405020304" pitchFamily="18" charset="0"/>
                <a:cs typeface="Times New Roman" panose="02020603050405020304" pitchFamily="18" charset="0"/>
              </a:rPr>
              <a:t>Reference </a:t>
            </a:r>
            <a:endParaRPr lang="sq-AL" sz="2000" b="1" dirty="0">
              <a:latin typeface="Times New Roman" panose="02020603050405020304" pitchFamily="18" charset="0"/>
              <a:cs typeface="Times New Roman" panose="02020603050405020304" pitchFamily="18" charset="0"/>
            </a:endParaRPr>
          </a:p>
          <a:p>
            <a:pPr algn="just"/>
            <a:r>
              <a:rPr lang="en-US" sz="1600" b="1" dirty="0">
                <a:latin typeface="Times New Roman" panose="02020603050405020304" pitchFamily="18" charset="0"/>
                <a:cs typeface="Times New Roman" panose="02020603050405020304" pitchFamily="18" charset="0"/>
              </a:rPr>
              <a:t> </a:t>
            </a:r>
            <a:endParaRPr lang="sq-AL" sz="16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err="1">
                <a:latin typeface="Times New Roman" panose="02020603050405020304" pitchFamily="18" charset="0"/>
                <a:cs typeface="Times New Roman" panose="02020603050405020304" pitchFamily="18" charset="0"/>
              </a:rPr>
              <a:t>Sokol</a:t>
            </a:r>
            <a:r>
              <a:rPr lang="en-US" sz="1400" b="1" dirty="0">
                <a:latin typeface="Times New Roman" panose="02020603050405020304" pitchFamily="18" charset="0"/>
                <a:cs typeface="Times New Roman" panose="02020603050405020304" pitchFamily="18" charset="0"/>
              </a:rPr>
              <a:t> L., (2006), Prostitution as a profession: Sociological, p. 63</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err="1">
                <a:latin typeface="Times New Roman" panose="02020603050405020304" pitchFamily="18" charset="0"/>
                <a:cs typeface="Times New Roman" panose="02020603050405020304" pitchFamily="18" charset="0"/>
              </a:rPr>
              <a:t>Hanel</a:t>
            </a:r>
            <a:r>
              <a:rPr lang="en-US" sz="1400" b="1" dirty="0">
                <a:latin typeface="Times New Roman" panose="02020603050405020304" pitchFamily="18" charset="0"/>
                <a:cs typeface="Times New Roman" panose="02020603050405020304" pitchFamily="18" charset="0"/>
              </a:rPr>
              <a:t> B., (2004), Fundamentals of Management for Supervision and Management of Police Service School </a:t>
            </a:r>
            <a:r>
              <a:rPr lang="en-US" sz="1400" b="1" dirty="0" err="1">
                <a:latin typeface="Times New Roman" panose="02020603050405020304" pitchFamily="18" charset="0"/>
                <a:cs typeface="Times New Roman" panose="02020603050405020304" pitchFamily="18" charset="0"/>
              </a:rPr>
              <a:t>Policor</a:t>
            </a:r>
            <a:r>
              <a:rPr lang="en-US" sz="1400" b="1" dirty="0">
                <a:latin typeface="Times New Roman" panose="02020603050405020304" pitchFamily="18" charset="0"/>
                <a:cs typeface="Times New Roman" panose="02020603050405020304" pitchFamily="18" charset="0"/>
              </a:rPr>
              <a:t>--</a:t>
            </a:r>
            <a:r>
              <a:rPr lang="en-US" sz="1400" b="1" dirty="0" err="1">
                <a:latin typeface="Times New Roman" panose="02020603050405020304" pitchFamily="18" charset="0"/>
                <a:cs typeface="Times New Roman" panose="02020603050405020304" pitchFamily="18" charset="0"/>
              </a:rPr>
              <a:t>Vushtrri</a:t>
            </a:r>
            <a:r>
              <a:rPr lang="en-US" sz="1400" b="1" dirty="0">
                <a:latin typeface="Times New Roman" panose="02020603050405020304" pitchFamily="18" charset="0"/>
                <a:cs typeface="Times New Roman" panose="02020603050405020304" pitchFamily="18" charset="0"/>
              </a:rPr>
              <a:t>, p. 68</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err="1">
                <a:latin typeface="Times New Roman" panose="02020603050405020304" pitchFamily="18" charset="0"/>
                <a:cs typeface="Times New Roman" panose="02020603050405020304" pitchFamily="18" charset="0"/>
              </a:rPr>
              <a:t>Gjeqovi</a:t>
            </a:r>
            <a:r>
              <a:rPr lang="en-US" sz="1400" b="1" dirty="0">
                <a:latin typeface="Times New Roman" panose="02020603050405020304" pitchFamily="18" charset="0"/>
                <a:cs typeface="Times New Roman" panose="02020603050405020304" pitchFamily="18" charset="0"/>
              </a:rPr>
              <a:t> Sh., (1999), the </a:t>
            </a:r>
            <a:r>
              <a:rPr lang="en-US" sz="1400" b="1" dirty="0" err="1">
                <a:latin typeface="Times New Roman" panose="02020603050405020304" pitchFamily="18" charset="0"/>
                <a:cs typeface="Times New Roman" panose="02020603050405020304" pitchFamily="18" charset="0"/>
              </a:rPr>
              <a:t>Kanun</a:t>
            </a:r>
            <a:r>
              <a:rPr lang="en-US" sz="1400" b="1" dirty="0">
                <a:latin typeface="Times New Roman" panose="02020603050405020304" pitchFamily="18" charset="0"/>
                <a:cs typeface="Times New Roman" panose="02020603050405020304" pitchFamily="18" charset="0"/>
              </a:rPr>
              <a:t> of </a:t>
            </a:r>
            <a:r>
              <a:rPr lang="en-US" sz="1400" b="1" dirty="0" err="1">
                <a:latin typeface="Times New Roman" panose="02020603050405020304" pitchFamily="18" charset="0"/>
                <a:cs typeface="Times New Roman" panose="02020603050405020304" pitchFamily="18" charset="0"/>
              </a:rPr>
              <a:t>Lek</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Dukagjin</a:t>
            </a:r>
            <a:r>
              <a:rPr lang="en-US" sz="1400" b="1" dirty="0">
                <a:latin typeface="Times New Roman" panose="02020603050405020304" pitchFamily="18" charset="0"/>
                <a:cs typeface="Times New Roman" panose="02020603050405020304" pitchFamily="18" charset="0"/>
              </a:rPr>
              <a:t>, Tirana, p. 123</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The </a:t>
            </a:r>
            <a:r>
              <a:rPr lang="en-US" sz="1400" b="1" dirty="0" err="1">
                <a:latin typeface="Times New Roman" panose="02020603050405020304" pitchFamily="18" charset="0"/>
                <a:cs typeface="Times New Roman" panose="02020603050405020304" pitchFamily="18" charset="0"/>
              </a:rPr>
              <a:t>Kvinna</a:t>
            </a:r>
            <a:r>
              <a:rPr lang="en-US" sz="1400" b="1" dirty="0">
                <a:latin typeface="Times New Roman" panose="02020603050405020304" pitchFamily="18" charset="0"/>
                <a:cs typeface="Times New Roman" panose="02020603050405020304" pitchFamily="18" charset="0"/>
              </a:rPr>
              <a:t> till </a:t>
            </a:r>
            <a:r>
              <a:rPr lang="en-US" sz="1400" b="1" dirty="0" err="1">
                <a:latin typeface="Times New Roman" panose="02020603050405020304" pitchFamily="18" charset="0"/>
                <a:cs typeface="Times New Roman" panose="02020603050405020304" pitchFamily="18" charset="0"/>
              </a:rPr>
              <a:t>Kvinna</a:t>
            </a:r>
            <a:r>
              <a:rPr lang="en-US" sz="1400" b="1" dirty="0">
                <a:latin typeface="Times New Roman" panose="02020603050405020304" pitchFamily="18" charset="0"/>
                <a:cs typeface="Times New Roman" panose="02020603050405020304" pitchFamily="18" charset="0"/>
              </a:rPr>
              <a:t> Foundation, 2001 Getting it Right? Presents their concern about multiple brothel that operated in Kosovo during the OSCE Verification Mission in September 1998 and their concern with human trafficking, F. 20, </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err="1">
                <a:latin typeface="Times New Roman" panose="02020603050405020304" pitchFamily="18" charset="0"/>
                <a:cs typeface="Times New Roman" panose="02020603050405020304" pitchFamily="18" charset="0"/>
              </a:rPr>
              <a:t>Blakaj</a:t>
            </a:r>
            <a:r>
              <a:rPr lang="en-US" sz="1400" b="1" dirty="0">
                <a:latin typeface="Times New Roman" panose="02020603050405020304" pitchFamily="18" charset="0"/>
                <a:cs typeface="Times New Roman" panose="02020603050405020304" pitchFamily="18" charset="0"/>
              </a:rPr>
              <a:t> S.,</a:t>
            </a:r>
            <a:r>
              <a:rPr lang="en-US" sz="1400" b="1" dirty="0" err="1">
                <a:latin typeface="Times New Roman" panose="02020603050405020304" pitchFamily="18" charset="0"/>
                <a:cs typeface="Times New Roman" panose="02020603050405020304" pitchFamily="18" charset="0"/>
              </a:rPr>
              <a:t>Rrahmani</a:t>
            </a:r>
            <a:r>
              <a:rPr lang="en-US" sz="1400" b="1" dirty="0">
                <a:latin typeface="Times New Roman" panose="02020603050405020304" pitchFamily="18" charset="0"/>
                <a:cs typeface="Times New Roman" panose="02020603050405020304" pitchFamily="18" charset="0"/>
              </a:rPr>
              <a:t> Z., (2007) </a:t>
            </a:r>
            <a:r>
              <a:rPr lang="en-US" sz="1400" b="1" dirty="0" err="1">
                <a:latin typeface="Times New Roman" panose="02020603050405020304" pitchFamily="18" charset="0"/>
                <a:cs typeface="Times New Roman" panose="02020603050405020304" pitchFamily="18" charset="0"/>
              </a:rPr>
              <a:t>Kosova</a:t>
            </a:r>
            <a:r>
              <a:rPr lang="en-US" sz="1400" b="1" dirty="0">
                <a:latin typeface="Times New Roman" panose="02020603050405020304" pitchFamily="18" charset="0"/>
                <a:cs typeface="Times New Roman" panose="02020603050405020304" pitchFamily="18" charset="0"/>
              </a:rPr>
              <a:t> Facts that Won’t Keep Silent, ATV Media, </a:t>
            </a:r>
            <a:r>
              <a:rPr lang="en-US" sz="1400" b="1" dirty="0" err="1">
                <a:latin typeface="Times New Roman" panose="02020603050405020304" pitchFamily="18" charset="0"/>
                <a:cs typeface="Times New Roman" panose="02020603050405020304" pitchFamily="18" charset="0"/>
              </a:rPr>
              <a:t>Prishtinë</a:t>
            </a:r>
            <a:r>
              <a:rPr lang="en-US" sz="1400" b="1" dirty="0">
                <a:latin typeface="Times New Roman" panose="02020603050405020304" pitchFamily="18" charset="0"/>
                <a:cs typeface="Times New Roman" panose="02020603050405020304" pitchFamily="18" charset="0"/>
              </a:rPr>
              <a:t> f. 160 -161</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  Assessment Report on </a:t>
            </a:r>
            <a:r>
              <a:rPr lang="en-US" sz="1400" b="1" dirty="0" err="1">
                <a:latin typeface="Times New Roman" panose="02020603050405020304" pitchFamily="18" charset="0"/>
                <a:cs typeface="Times New Roman" panose="02020603050405020304" pitchFamily="18" charset="0"/>
              </a:rPr>
              <a:t>Sexsual</a:t>
            </a:r>
            <a:r>
              <a:rPr lang="en-US" sz="1400" b="1" dirty="0">
                <a:latin typeface="Times New Roman" panose="02020603050405020304" pitchFamily="18" charset="0"/>
                <a:cs typeface="Times New Roman" panose="02020603050405020304" pitchFamily="18" charset="0"/>
              </a:rPr>
              <a:t> Violence in Kosovo  UNPA  28 May 1999 By </a:t>
            </a:r>
            <a:r>
              <a:rPr lang="en-US" sz="1400" b="1" dirty="0" err="1">
                <a:latin typeface="Times New Roman" panose="02020603050405020304" pitchFamily="18" charset="0"/>
                <a:cs typeface="Times New Roman" panose="02020603050405020304" pitchFamily="18" charset="0"/>
              </a:rPr>
              <a:t>D.Serrano</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Fitamant</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err="1">
                <a:latin typeface="Times New Roman" panose="02020603050405020304" pitchFamily="18" charset="0"/>
                <a:cs typeface="Times New Roman" panose="02020603050405020304" pitchFamily="18" charset="0"/>
              </a:rPr>
              <a:t>Laison</a:t>
            </a:r>
            <a:r>
              <a:rPr lang="en-US" sz="1400" b="1" dirty="0">
                <a:latin typeface="Times New Roman" panose="02020603050405020304" pitchFamily="18" charset="0"/>
                <a:cs typeface="Times New Roman" panose="02020603050405020304" pitchFamily="18" charset="0"/>
              </a:rPr>
              <a:t> Office of Sweden  in </a:t>
            </a:r>
            <a:r>
              <a:rPr lang="en-US" sz="1400" b="1" dirty="0" err="1">
                <a:latin typeface="Times New Roman" panose="02020603050405020304" pitchFamily="18" charset="0"/>
                <a:cs typeface="Times New Roman" panose="02020603050405020304" pitchFamily="18" charset="0"/>
              </a:rPr>
              <a:t>Prishtina</a:t>
            </a:r>
            <a:r>
              <a:rPr lang="en-US" sz="1400" b="1" dirty="0">
                <a:latin typeface="Times New Roman" panose="02020603050405020304" pitchFamily="18" charset="0"/>
                <a:cs typeface="Times New Roman" panose="02020603050405020304" pitchFamily="18" charset="0"/>
              </a:rPr>
              <a:t>, Kosovo gender analysis,  </a:t>
            </a:r>
            <a:r>
              <a:rPr lang="en-US" sz="1400" b="1" dirty="0" err="1">
                <a:latin typeface="Times New Roman" panose="02020603050405020304" pitchFamily="18" charset="0"/>
                <a:cs typeface="Times New Roman" panose="02020603050405020304" pitchFamily="18" charset="0"/>
              </a:rPr>
              <a:t>faqe</a:t>
            </a:r>
            <a:r>
              <a:rPr lang="en-US" sz="1400" b="1" dirty="0">
                <a:latin typeface="Times New Roman" panose="02020603050405020304" pitchFamily="18" charset="0"/>
                <a:cs typeface="Times New Roman" panose="02020603050405020304" pitchFamily="18" charset="0"/>
              </a:rPr>
              <a:t> 12, 17 May 2004  </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Kosovo Police report 2011</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Government of Kosovo Action Plan to Combat Trafficking in Human Beings in Kosovo, Pristina May 17, 2005</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Kosovo's criminal code promulgated UNMIK Regulation No.2003 / 25, dated July 6, 2003 and entered into force on 6 April 2004.</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I. </a:t>
            </a:r>
            <a:r>
              <a:rPr lang="en-US" sz="1400" b="1" dirty="0" err="1">
                <a:latin typeface="Times New Roman" panose="02020603050405020304" pitchFamily="18" charset="0"/>
                <a:cs typeface="Times New Roman" panose="02020603050405020304" pitchFamily="18" charset="0"/>
              </a:rPr>
              <a:t>Elezi</a:t>
            </a:r>
            <a:r>
              <a:rPr lang="en-US" sz="1400" b="1" dirty="0">
                <a:latin typeface="Times New Roman" panose="02020603050405020304" pitchFamily="18" charset="0"/>
                <a:cs typeface="Times New Roman" panose="02020603050405020304" pitchFamily="18" charset="0"/>
              </a:rPr>
              <a:t>, Criminal Law, special part, Tirana, 2009, fq.145-146</a:t>
            </a:r>
            <a:endParaRPr lang="sq-AL" sz="1400" b="1"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United Nations, Treaty Series, Vol.1249, no. 20378  /  20378/ 27531/ 27531</a:t>
            </a:r>
            <a:r>
              <a:rPr lang="en-US" sz="1400" b="1" baseline="30000" dirty="0">
                <a:latin typeface="Times New Roman" panose="02020603050405020304" pitchFamily="18" charset="0"/>
                <a:cs typeface="Times New Roman" panose="02020603050405020304" pitchFamily="18" charset="0"/>
              </a:rPr>
              <a:t>/</a:t>
            </a:r>
            <a:r>
              <a:rPr lang="en-US" sz="1400" b="1" dirty="0">
                <a:latin typeface="Times New Roman" panose="02020603050405020304" pitchFamily="18" charset="0"/>
                <a:cs typeface="Times New Roman" panose="02020603050405020304" pitchFamily="18" charset="0"/>
              </a:rPr>
              <a:t>  1342 / 39574 / 39574 / 39574.</a:t>
            </a:r>
            <a:endParaRPr lang="sq-AL"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6744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028343"/>
            <a:ext cx="7272808" cy="4431983"/>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Abstract:</a:t>
            </a:r>
            <a:endParaRPr lang="sq-AL" sz="2400" b="1" dirty="0">
              <a:latin typeface="Times New Roman" panose="02020603050405020304" pitchFamily="18" charset="0"/>
              <a:cs typeface="Times New Roman" panose="02020603050405020304" pitchFamily="18" charset="0"/>
            </a:endParaRPr>
          </a:p>
          <a:p>
            <a:pPr algn="just"/>
            <a:endParaRPr lang="en-US" b="1" dirty="0" smtClean="0">
              <a:latin typeface="Times New Roman" panose="02020603050405020304" pitchFamily="18" charset="0"/>
              <a:cs typeface="Times New Roman" panose="02020603050405020304" pitchFamily="18" charset="0"/>
            </a:endParaRPr>
          </a:p>
          <a:p>
            <a:pPr algn="just"/>
            <a:r>
              <a:rPr lang="en-US" b="1" dirty="0" smtClean="0">
                <a:solidFill>
                  <a:srgbClr val="FF0000"/>
                </a:solidFill>
                <a:latin typeface="Times New Roman" panose="02020603050405020304" pitchFamily="18" charset="0"/>
                <a:cs typeface="Times New Roman" panose="02020603050405020304" pitchFamily="18" charset="0"/>
              </a:rPr>
              <a:t>Even </a:t>
            </a:r>
            <a:r>
              <a:rPr lang="en-US" b="1" dirty="0">
                <a:solidFill>
                  <a:srgbClr val="FF0000"/>
                </a:solidFill>
                <a:latin typeface="Times New Roman" panose="02020603050405020304" pitchFamily="18" charset="0"/>
                <a:cs typeface="Times New Roman" panose="02020603050405020304" pitchFamily="18" charset="0"/>
              </a:rPr>
              <a:t>sexual tourism, or business monitoring, belongs to one of the legal forms and prostitution tolerable intake. Although there but still not official in Kosovo, in many developed countries of the world, there are certain tourist agencies offering escort and companionship of women to various businessmen and tourist visitors. This type of prostitution, the last time, with large circles are using the institutional state, in this form, providing attractive female friendship their foreign friend’s politician and diplomat.</a:t>
            </a:r>
            <a:endParaRPr lang="sq-AL" b="1" dirty="0">
              <a:solidFill>
                <a:srgbClr val="FF0000"/>
              </a:solidFill>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endParaRPr lang="en-US" b="1" dirty="0" smtClean="0">
              <a:latin typeface="Times New Roman" panose="02020603050405020304" pitchFamily="18" charset="0"/>
              <a:cs typeface="Times New Roman" panose="02020603050405020304" pitchFamily="18" charset="0"/>
            </a:endParaRPr>
          </a:p>
          <a:p>
            <a:pPr algn="just"/>
            <a:endParaRPr lang="en-US" b="1" dirty="0">
              <a:latin typeface="Times New Roman" panose="02020603050405020304" pitchFamily="18" charset="0"/>
              <a:cs typeface="Times New Roman" panose="02020603050405020304" pitchFamily="18" charset="0"/>
            </a:endParaRPr>
          </a:p>
          <a:p>
            <a:pPr algn="just"/>
            <a:endParaRPr lang="sq-AL" b="1"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Kay words: </a:t>
            </a:r>
            <a:r>
              <a:rPr lang="en-US" b="1" dirty="0">
                <a:solidFill>
                  <a:srgbClr val="FF0000"/>
                </a:solidFill>
                <a:latin typeface="Times New Roman" panose="02020603050405020304" pitchFamily="18" charset="0"/>
                <a:cs typeface="Times New Roman" panose="02020603050405020304" pitchFamily="18" charset="0"/>
              </a:rPr>
              <a:t>sexual tourism, right, women, trifurcation, companionship </a:t>
            </a:r>
            <a:endParaRPr lang="sq-AL"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354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836712"/>
            <a:ext cx="7200800" cy="3508653"/>
          </a:xfrm>
          <a:prstGeom prst="rect">
            <a:avLst/>
          </a:prstGeom>
        </p:spPr>
        <p:txBody>
          <a:bodyPr wrap="square">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Introduction</a:t>
            </a:r>
            <a:endParaRPr lang="sq-AL" sz="2400" b="1" dirty="0">
              <a:solidFill>
                <a:srgbClr val="FF0000"/>
              </a:solidFill>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endParaRPr lang="sq-AL" b="1" dirty="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Have </a:t>
            </a:r>
            <a:r>
              <a:rPr lang="en-US" b="1" dirty="0">
                <a:latin typeface="Times New Roman" panose="02020603050405020304" pitchFamily="18" charset="0"/>
                <a:cs typeface="Times New Roman" panose="02020603050405020304" pitchFamily="18" charset="0"/>
              </a:rPr>
              <a:t>there been or not prostitution in Kosovo in the past? In the historical context of Kosovo must take as part of Albania as the population belongs to the same lineage, with docks, customs, culture, religion, the same mentality. And until the time until the new states did not exist then this issue in historical terms should be treated as unique in Kosovo, Albania, Macedonia west, south east and south Serbia Montenegro. Besides different geographical atlas which is called Illyria and a rare note we do not have any knowledge regarding this phenomenon to the Illyrians and later to modern Albanians throughout their ethnicity.</a:t>
            </a:r>
            <a:endParaRPr lang="sq-AL"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113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836712"/>
            <a:ext cx="7200800" cy="3508653"/>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Elements of sex tourism</a:t>
            </a:r>
            <a:endParaRPr lang="sq-AL" sz="2400"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endParaRPr lang="sq-AL"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But according to some indirect data it emerges that Illyria was present at the institution of slavery that had to work the land in peacetime and in wartime put under the orders of the master for the defense of the country. In this, scientific wasteland "seem just thought that in Illyria had, sexual freedom" and that the roads, Via </a:t>
            </a:r>
            <a:r>
              <a:rPr lang="en-US" b="1" dirty="0" err="1">
                <a:latin typeface="Times New Roman" panose="02020603050405020304" pitchFamily="18" charset="0"/>
                <a:cs typeface="Times New Roman" panose="02020603050405020304" pitchFamily="18" charset="0"/>
              </a:rPr>
              <a:t>Egnatia</a:t>
            </a:r>
            <a:r>
              <a:rPr lang="en-US" b="1" dirty="0">
                <a:latin typeface="Times New Roman" panose="02020603050405020304" pitchFamily="18" charset="0"/>
                <a:cs typeface="Times New Roman" panose="02020603050405020304" pitchFamily="18" charset="0"/>
              </a:rPr>
              <a:t> " inns were full of inns where guests were served by women is popularly known as harlots women. And given that there have been these guesthouses and inns (those built at the crossroads, near the main roads the same as today the existence of motels and hotels) think that even in this area there was the phenomenon of prostitution</a:t>
            </a:r>
            <a:r>
              <a:rPr lang="en-US" b="1" dirty="0" smtClean="0">
                <a:latin typeface="Times New Roman" panose="02020603050405020304" pitchFamily="18" charset="0"/>
                <a:cs typeface="Times New Roman" panose="02020603050405020304" pitchFamily="18" charset="0"/>
              </a:rPr>
              <a:t>.</a:t>
            </a:r>
            <a:endParaRPr lang="sq-AL"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442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836712"/>
            <a:ext cx="7200800" cy="3231654"/>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Elements of sex tourism</a:t>
            </a:r>
            <a:endParaRPr lang="sq-AL" sz="2400"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endParaRPr lang="sq-AL" b="1" dirty="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Since the methods of pressure and military police violence did not meet the policy goals of Milosevic (its military failure in Croatia after the Dayton agreement for Bosnia and Herzegovina, Serbia began military operations against the forces of the newly established KLA and the civilian population which was the basis of its logistics. Serbia impregnated with hegemonic designs based on its military lead projects start </a:t>
            </a:r>
            <a:r>
              <a:rPr lang="en-US" b="1" dirty="0" err="1" smtClean="0">
                <a:latin typeface="Times New Roman" panose="02020603050405020304" pitchFamily="18" charset="0"/>
                <a:cs typeface="Times New Roman" panose="02020603050405020304" pitchFamily="18" charset="0"/>
              </a:rPr>
              <a:t>qubrilloviqiane</a:t>
            </a:r>
            <a:r>
              <a:rPr lang="en-US" b="1" dirty="0" smtClean="0">
                <a:latin typeface="Times New Roman" panose="02020603050405020304" pitchFamily="18" charset="0"/>
                <a:cs typeface="Times New Roman" panose="02020603050405020304" pitchFamily="18" charset="0"/>
              </a:rPr>
              <a:t> ethnic cleansing operation to activate the infamous, Horseshoe "which began with the expulsion of the civilian population (Albanians, and others) from Kosovo.</a:t>
            </a:r>
            <a:endParaRPr lang="sq-AL"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734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836712"/>
            <a:ext cx="7200800" cy="4062651"/>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Elements of sex tourism</a:t>
            </a:r>
            <a:endParaRPr lang="sq-AL" sz="2400"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endParaRPr lang="sq-AL" b="1" dirty="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The first is that there may be a lack of communication or no cooperation between the police, or that it is even possible to return these girls in Kosovo and continue their activity in prostitution.</a:t>
            </a:r>
          </a:p>
          <a:p>
            <a:pPr algn="just"/>
            <a:r>
              <a:rPr lang="en-US" b="1" dirty="0" smtClean="0">
                <a:latin typeface="Times New Roman" panose="02020603050405020304" pitchFamily="18" charset="0"/>
                <a:cs typeface="Times New Roman" panose="02020603050405020304" pitchFamily="18" charset="0"/>
              </a:rPr>
              <a:t>Of special importance is the fact that most of these girls are adults, are previously known to police and alleged economic exercise as waitresses or dancers (strip). But not even the minors missing.</a:t>
            </a:r>
          </a:p>
          <a:p>
            <a:pPr algn="just"/>
            <a:r>
              <a:rPr lang="en-US" b="1" dirty="0" smtClean="0">
                <a:latin typeface="Times New Roman" panose="02020603050405020304" pitchFamily="18" charset="0"/>
                <a:cs typeface="Times New Roman" panose="02020603050405020304" pitchFamily="18" charset="0"/>
              </a:rPr>
              <a:t>"None of them declared that deals with prostitution, or that he was a victim. Those in the statement to police in Kosovo say they have gone voluntarily where they worked in nightclubs, while the Macedonian border authorities had stopped them entering "And he adds" there is no evidence that they are dealing with prostitution, or that the organized one ".</a:t>
            </a:r>
          </a:p>
        </p:txBody>
      </p:sp>
    </p:spTree>
    <p:extLst>
      <p:ext uri="{BB962C8B-B14F-4D97-AF65-F5344CB8AC3E}">
        <p14:creationId xmlns:p14="http://schemas.microsoft.com/office/powerpoint/2010/main" val="2258532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584676"/>
            <a:ext cx="7848872" cy="5724644"/>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Elements of sex tourism</a:t>
            </a:r>
            <a:endParaRPr lang="sq-AL" sz="2400"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endParaRPr lang="sq-AL" b="1" dirty="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Economic aspect is very important in between. In countries with high economic growth have increased prostitution elite while small countries with economic development have increased prostitution among the poorer classes.</a:t>
            </a:r>
          </a:p>
          <a:p>
            <a:pPr algn="just"/>
            <a:endParaRPr lang="en-US" b="1"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To succeed in combating this phenomenon believes that certain conditions must be met, inter alia:</a:t>
            </a:r>
          </a:p>
          <a:p>
            <a:pPr algn="just"/>
            <a:r>
              <a:rPr lang="en-US" b="1" dirty="0" smtClean="0">
                <a:latin typeface="Times New Roman" panose="02020603050405020304" pitchFamily="18" charset="0"/>
                <a:cs typeface="Times New Roman" panose="02020603050405020304" pitchFamily="18" charset="0"/>
              </a:rPr>
              <a:t>• Political will of each country in particular,</a:t>
            </a:r>
          </a:p>
          <a:p>
            <a:pPr algn="just"/>
            <a:r>
              <a:rPr lang="en-US" b="1" dirty="0" smtClean="0">
                <a:latin typeface="Times New Roman" panose="02020603050405020304" pitchFamily="18" charset="0"/>
                <a:cs typeface="Times New Roman" panose="02020603050405020304" pitchFamily="18" charset="0"/>
              </a:rPr>
              <a:t>• Legal basis of each country in full compliance with international norms which should be taken into account respect for human rights,</a:t>
            </a:r>
          </a:p>
          <a:p>
            <a:pPr algn="just"/>
            <a:r>
              <a:rPr lang="en-US" b="1" dirty="0" smtClean="0">
                <a:latin typeface="Times New Roman" panose="02020603050405020304" pitchFamily="18" charset="0"/>
                <a:cs typeface="Times New Roman" panose="02020603050405020304" pitchFamily="18" charset="0"/>
              </a:rPr>
              <a:t>• Commitment of various scientific institutions professionally studied the causes, consequences and measures to be taken to prevent prostitution,</a:t>
            </a:r>
          </a:p>
          <a:p>
            <a:pPr algn="just"/>
            <a:r>
              <a:rPr lang="en-US" b="1" dirty="0" smtClean="0">
                <a:latin typeface="Times New Roman" panose="02020603050405020304" pitchFamily="18" charset="0"/>
                <a:cs typeface="Times New Roman" panose="02020603050405020304" pitchFamily="18" charset="0"/>
              </a:rPr>
              <a:t>• Establishment and professional advancement for law enforcement bodies,</a:t>
            </a:r>
          </a:p>
          <a:p>
            <a:pPr algn="just"/>
            <a:r>
              <a:rPr lang="en-US" b="1" dirty="0" smtClean="0">
                <a:latin typeface="Times New Roman" panose="02020603050405020304" pitchFamily="18" charset="0"/>
                <a:cs typeface="Times New Roman" panose="02020603050405020304" pitchFamily="18" charset="0"/>
              </a:rPr>
              <a:t>• Cooperation and inter-regional cooperation of law enforcement authorities in fighting organized crime,</a:t>
            </a:r>
          </a:p>
          <a:p>
            <a:pPr algn="just"/>
            <a:r>
              <a:rPr lang="en-US" b="1" dirty="0" smtClean="0">
                <a:latin typeface="Times New Roman" panose="02020603050405020304" pitchFamily="18" charset="0"/>
                <a:cs typeface="Times New Roman" panose="02020603050405020304" pitchFamily="18" charset="0"/>
              </a:rPr>
              <a:t>• coordination of work between the family, the school, the Center for Social Work, community, community police, prosecution, courts and NGOs, and</a:t>
            </a:r>
          </a:p>
          <a:p>
            <a:pPr algn="just"/>
            <a:r>
              <a:rPr lang="en-US" b="1" dirty="0" smtClean="0">
                <a:latin typeface="Times New Roman" panose="02020603050405020304" pitchFamily="18" charset="0"/>
                <a:cs typeface="Times New Roman" panose="02020603050405020304" pitchFamily="18" charset="0"/>
              </a:rPr>
              <a:t>• Precision implementation of the Action Plan of the Government in combating trafficking in human beings.</a:t>
            </a:r>
          </a:p>
        </p:txBody>
      </p:sp>
    </p:spTree>
    <p:extLst>
      <p:ext uri="{BB962C8B-B14F-4D97-AF65-F5344CB8AC3E}">
        <p14:creationId xmlns:p14="http://schemas.microsoft.com/office/powerpoint/2010/main" val="1820504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836712"/>
            <a:ext cx="7200800" cy="3508653"/>
          </a:xfrm>
          <a:prstGeom prst="rect">
            <a:avLst/>
          </a:prstGeom>
        </p:spPr>
        <p:txBody>
          <a:bodyPr wrap="square">
            <a:spAutoFit/>
          </a:bodyPr>
          <a:lstStyle/>
          <a:p>
            <a:pPr algn="just"/>
            <a:r>
              <a:rPr lang="en-US" b="1" dirty="0" smtClean="0">
                <a:latin typeface="Times New Roman" panose="02020603050405020304" pitchFamily="18" charset="0"/>
                <a:cs typeface="Times New Roman" panose="02020603050405020304" pitchFamily="18" charset="0"/>
              </a:rPr>
              <a:t>Tr</a:t>
            </a:r>
            <a:r>
              <a:rPr lang="en-US" sz="2400" b="1" dirty="0" smtClean="0">
                <a:latin typeface="Times New Roman" panose="02020603050405020304" pitchFamily="18" charset="0"/>
                <a:cs typeface="Times New Roman" panose="02020603050405020304" pitchFamily="18" charset="0"/>
              </a:rPr>
              <a:t>afficking in persons under criminal law in Kosovo</a:t>
            </a:r>
          </a:p>
          <a:p>
            <a:pPr algn="just"/>
            <a:endParaRPr lang="en-US" b="1"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Criminal Code of Kosovo  the offense of trafficking in persons provided for in section 139. This offense is envisaged under Chapter XIV entitled: Crimes against international law. Under Article 139 of the Criminal Code of Kosovo, the expression "trafficking in persons" meaning: "the recruitment, transportation, transfer, harboring or receipt of persons by means of threat or use of force or other forms of coercion, abduction, forgery, fraud or abuse of power or of a position of vulnerability or of the giving or receiving of payments or benefits to achieve the consent of a person having control over another person for the purpose of exploitation ". </a:t>
            </a:r>
          </a:p>
        </p:txBody>
      </p:sp>
    </p:spTree>
    <p:extLst>
      <p:ext uri="{BB962C8B-B14F-4D97-AF65-F5344CB8AC3E}">
        <p14:creationId xmlns:p14="http://schemas.microsoft.com/office/powerpoint/2010/main" val="2600520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06052"/>
            <a:ext cx="8280920" cy="6463308"/>
          </a:xfrm>
          <a:prstGeom prst="rect">
            <a:avLst/>
          </a:prstGeom>
        </p:spPr>
        <p:txBody>
          <a:bodyPr wrap="square">
            <a:spAutoFit/>
          </a:bodyPr>
          <a:lstStyle/>
          <a:p>
            <a:pPr algn="just"/>
            <a:r>
              <a:rPr lang="en-US" b="1" dirty="0">
                <a:latin typeface="Times New Roman" panose="02020603050405020304" pitchFamily="18" charset="0"/>
                <a:cs typeface="Times New Roman" panose="02020603050405020304" pitchFamily="18" charset="0"/>
              </a:rPr>
              <a:t>Conclusion:</a:t>
            </a:r>
            <a:endParaRPr lang="sq-AL"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endParaRPr lang="sq-AL"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The phenomenon of prostitution is a problem for all human society and to this problem is concerned the international community namely institutions largest organizations worldwide. Since the formation of the United Nations Organization is say that a dozen conventions, treaties, regulations, directives and protocols. In this regard these documents are designed to protect women from prostitution, trafficking, or even to each violation of their rights.</a:t>
            </a:r>
            <a:endParaRPr lang="sq-AL"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Of the many documents are: the Convention on the Elimination of All Forms of Discrimination against Women and its Optional Protocol</a:t>
            </a:r>
            <a:r>
              <a:rPr lang="en-US" b="1" baseline="300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Convention on the Rights of the Child</a:t>
            </a:r>
            <a:r>
              <a:rPr lang="en-US" b="1" baseline="300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and its Optional Protocol on the sale of children, child prostitution and child pornography childish</a:t>
            </a:r>
            <a:r>
              <a:rPr lang="en-US" b="1" baseline="300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Convention for the Suppression of the Traffic in Persons and of the Exploitation of the Prostitution of others</a:t>
            </a:r>
            <a:r>
              <a:rPr lang="en-US" b="1" baseline="300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and the United Nations Convention against Transnational Organized Crime</a:t>
            </a:r>
            <a:r>
              <a:rPr lang="en-US" b="1" baseline="300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and their protocols, in particular the Protocol to Prevent Suppression and Punishment of Trafficking in Persons.</a:t>
            </a:r>
            <a:endParaRPr lang="sq-AL"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Especially Women and Children, that supplements the United Nations Convention against Transnational Organized Crime and the Protocol against the Smuggling of Immigrants by Land, Sea and Air, subsidiary of the United Nations Convention against Transnational Organized Crime</a:t>
            </a:r>
            <a:r>
              <a:rPr lang="en-US" b="1" baseline="300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as well as previous resolutions of the General Assembly and its subordinate body of the Council for Human Rights and the Economic and Social Council and its functional commissions on the issue.</a:t>
            </a:r>
            <a:endParaRPr lang="sq-AL"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endParaRPr lang="sq-AL"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330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7</TotalTime>
  <Words>239</Words>
  <Application>Microsoft Office PowerPoint</Application>
  <PresentationFormat>On-screen Show (4:3)</PresentationFormat>
  <Paragraphs>61</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Apothecary</vt:lpstr>
      <vt:lpstr>Essential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Gateway</dc:creator>
  <cp:lastModifiedBy>Gateway</cp:lastModifiedBy>
  <cp:revision>1</cp:revision>
  <dcterms:created xsi:type="dcterms:W3CDTF">2015-05-31T02:25:07Z</dcterms:created>
  <dcterms:modified xsi:type="dcterms:W3CDTF">2015-05-31T02:32:19Z</dcterms:modified>
</cp:coreProperties>
</file>