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0" r:id="rId6"/>
    <p:sldId id="261" r:id="rId7"/>
    <p:sldId id="262" r:id="rId8"/>
    <p:sldId id="263"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86" d="100"/>
          <a:sy n="86" d="100"/>
        </p:scale>
        <p:origin x="-1092"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6A900018-81B9-41A2-B1AE-970CEC5BFBC2}" type="datetimeFigureOut">
              <a:rPr lang="en-US" smtClean="0"/>
              <a:pPr/>
              <a:t>5/19/2015</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B2969419-0F6E-4F6F-95F1-FE3A1E5490A2}"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A900018-81B9-41A2-B1AE-970CEC5BFBC2}" type="datetimeFigureOut">
              <a:rPr lang="en-US" smtClean="0"/>
              <a:pPr/>
              <a:t>5/19/2015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2969419-0F6E-4F6F-95F1-FE3A1E5490A2}"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A900018-81B9-41A2-B1AE-970CEC5BFBC2}" type="datetimeFigureOut">
              <a:rPr lang="en-US" smtClean="0"/>
              <a:pPr/>
              <a:t>5/19/2015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2969419-0F6E-4F6F-95F1-FE3A1E5490A2}"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A900018-81B9-41A2-B1AE-970CEC5BFBC2}" type="datetimeFigureOut">
              <a:rPr lang="en-US" smtClean="0"/>
              <a:pPr/>
              <a:t>5/19/2015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2969419-0F6E-4F6F-95F1-FE3A1E5490A2}"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6A900018-81B9-41A2-B1AE-970CEC5BFBC2}" type="datetimeFigureOut">
              <a:rPr lang="en-US" smtClean="0"/>
              <a:pPr/>
              <a:t>5/19/2015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2969419-0F6E-4F6F-95F1-FE3A1E5490A2}"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6A900018-81B9-41A2-B1AE-970CEC5BFBC2}" type="datetimeFigureOut">
              <a:rPr lang="en-US" smtClean="0"/>
              <a:pPr/>
              <a:t>5/19/2015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2969419-0F6E-4F6F-95F1-FE3A1E5490A2}"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6A900018-81B9-41A2-B1AE-970CEC5BFBC2}" type="datetimeFigureOut">
              <a:rPr lang="en-US" smtClean="0"/>
              <a:pPr/>
              <a:t>5/19/2015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2969419-0F6E-4F6F-95F1-FE3A1E5490A2}"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6A900018-81B9-41A2-B1AE-970CEC5BFBC2}" type="datetimeFigureOut">
              <a:rPr lang="en-US" smtClean="0"/>
              <a:pPr/>
              <a:t>5/19/2015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2969419-0F6E-4F6F-95F1-FE3A1E5490A2}"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A900018-81B9-41A2-B1AE-970CEC5BFBC2}" type="datetimeFigureOut">
              <a:rPr lang="en-US" smtClean="0"/>
              <a:pPr/>
              <a:t>5/19/2015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2969419-0F6E-4F6F-95F1-FE3A1E5490A2}"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6A900018-81B9-41A2-B1AE-970CEC5BFBC2}" type="datetimeFigureOut">
              <a:rPr lang="en-US" smtClean="0"/>
              <a:pPr/>
              <a:t>5/19/2015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2969419-0F6E-4F6F-95F1-FE3A1E5490A2}"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6A900018-81B9-41A2-B1AE-970CEC5BFBC2}" type="datetimeFigureOut">
              <a:rPr lang="en-US" smtClean="0"/>
              <a:pPr/>
              <a:t>5/19/2015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B2969419-0F6E-4F6F-95F1-FE3A1E5490A2}"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6A900018-81B9-41A2-B1AE-970CEC5BFBC2}" type="datetimeFigureOut">
              <a:rPr lang="en-US" smtClean="0"/>
              <a:pPr/>
              <a:t>5/19/2015</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B2969419-0F6E-4F6F-95F1-FE3A1E5490A2}"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feritbaca@gmail.com"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en.wikipedia.org/wiki/Discourse_on_Inequality"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28600" y="304800"/>
            <a:ext cx="8305800" cy="5638800"/>
          </a:xfrm>
        </p:spPr>
        <p:txBody>
          <a:bodyPr>
            <a:normAutofit fontScale="90000"/>
          </a:bodyPr>
          <a:lstStyle/>
          <a:p>
            <a:r>
              <a:rPr lang="el-GR" b="1" dirty="0"/>
              <a:t>DEMOCRACY IN THE DIALECTIC OF TIME</a:t>
            </a:r>
            <a:r>
              <a:rPr lang="en-US" dirty="0"/>
              <a:t/>
            </a:r>
            <a:br>
              <a:rPr lang="en-US" dirty="0"/>
            </a:br>
            <a:r>
              <a:rPr lang="en-US" b="1" dirty="0" err="1"/>
              <a:t>Ferit</a:t>
            </a:r>
            <a:r>
              <a:rPr lang="en-US" b="1" dirty="0"/>
              <a:t> Baca</a:t>
            </a:r>
            <a:r>
              <a:rPr lang="en-US" dirty="0" smtClean="0"/>
              <a:t/>
            </a:r>
            <a:br>
              <a:rPr lang="en-US" dirty="0" smtClean="0"/>
            </a:br>
            <a:r>
              <a:rPr lang="en-US" b="1" dirty="0"/>
              <a:t>University of Tirana</a:t>
            </a:r>
            <a:r>
              <a:rPr lang="en-US" dirty="0" smtClean="0"/>
              <a:t/>
            </a:r>
            <a:br>
              <a:rPr lang="en-US" dirty="0" smtClean="0"/>
            </a:br>
            <a:r>
              <a:rPr lang="en-US" b="1" dirty="0"/>
              <a:t>E-mail</a:t>
            </a:r>
            <a:r>
              <a:rPr lang="en-US" b="1"/>
              <a:t>: </a:t>
            </a:r>
            <a:r>
              <a:rPr lang="en-US" b="1" smtClean="0">
                <a:hlinkClick r:id="rId2"/>
              </a:rPr>
              <a:t>feritbaca@gmail.com</a:t>
            </a:r>
            <a:r>
              <a:rPr lang="en-US" dirty="0" smtClean="0"/>
              <a:t/>
            </a:r>
            <a:br>
              <a:rPr lang="en-US" dirty="0" smtClean="0"/>
            </a:b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
            </a:r>
            <a:br>
              <a:rPr lang="en-US" b="1" dirty="0" smtClean="0"/>
            </a:br>
            <a:r>
              <a:rPr lang="el-GR" b="1" dirty="0" smtClean="0"/>
              <a:t>ABSTRACT</a:t>
            </a:r>
            <a:r>
              <a:rPr lang="el-GR" dirty="0" smtClean="0"/>
              <a:t> </a:t>
            </a:r>
            <a:r>
              <a:rPr lang="el-GR" dirty="0"/>
              <a:t>  </a:t>
            </a:r>
            <a:br>
              <a:rPr lang="el-GR" dirty="0"/>
            </a:br>
            <a:endParaRPr lang="en-US" dirty="0"/>
          </a:p>
        </p:txBody>
      </p:sp>
      <p:sp>
        <p:nvSpPr>
          <p:cNvPr id="3" name="Content Placeholder 2"/>
          <p:cNvSpPr>
            <a:spLocks noGrp="1"/>
          </p:cNvSpPr>
          <p:nvPr>
            <p:ph idx="1"/>
          </p:nvPr>
        </p:nvSpPr>
        <p:spPr/>
        <p:txBody>
          <a:bodyPr>
            <a:normAutofit/>
          </a:bodyPr>
          <a:lstStyle/>
          <a:p>
            <a:r>
              <a:rPr lang="el-GR" dirty="0"/>
              <a:t>The study intends to examine in a deeper point of </a:t>
            </a:r>
            <a:r>
              <a:rPr lang="el-GR" dirty="0" smtClean="0"/>
              <a:t>view</a:t>
            </a:r>
            <a:endParaRPr lang="en-US" dirty="0" smtClean="0"/>
          </a:p>
          <a:p>
            <a:r>
              <a:rPr lang="el-GR" dirty="0" smtClean="0"/>
              <a:t> </a:t>
            </a:r>
            <a:r>
              <a:rPr lang="el-GR" dirty="0"/>
              <a:t>the importance of the basic concepts of </a:t>
            </a:r>
            <a:r>
              <a:rPr lang="el-GR" dirty="0" smtClean="0"/>
              <a:t>society</a:t>
            </a:r>
            <a:endParaRPr lang="en-US" dirty="0" smtClean="0"/>
          </a:p>
          <a:p>
            <a:r>
              <a:rPr lang="el-GR" dirty="0" smtClean="0"/>
              <a:t>freedom </a:t>
            </a:r>
            <a:r>
              <a:rPr lang="el-GR" dirty="0"/>
              <a:t>and </a:t>
            </a:r>
            <a:r>
              <a:rPr lang="el-GR" dirty="0" smtClean="0"/>
              <a:t>democracy</a:t>
            </a:r>
            <a:endParaRPr lang="en-US" dirty="0" smtClean="0"/>
          </a:p>
          <a:p>
            <a:r>
              <a:rPr lang="el-GR" b="1" dirty="0" smtClean="0"/>
              <a:t>Key </a:t>
            </a:r>
            <a:r>
              <a:rPr lang="el-GR" b="1" dirty="0"/>
              <a:t>words</a:t>
            </a:r>
            <a:r>
              <a:rPr lang="el-GR" dirty="0"/>
              <a:t>: democracy, freedom, compromise, tolerance and dialog.   </a:t>
            </a:r>
            <a:endParaRPr lang="en-US" dirty="0"/>
          </a:p>
          <a:p>
            <a:pPr>
              <a:buNone/>
            </a:pPr>
            <a:r>
              <a:rPr lang="el-GR" dirty="0"/>
              <a:t/>
            </a:r>
            <a:br>
              <a:rPr lang="el-GR" dirty="0"/>
            </a:b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 </a:t>
            </a:r>
            <a:br>
              <a:rPr lang="en-US" dirty="0"/>
            </a:br>
            <a:r>
              <a:rPr lang="en-US" b="1" dirty="0"/>
              <a:t>INTRODUCTION</a:t>
            </a:r>
            <a:r>
              <a:rPr lang="en-US" dirty="0"/>
              <a:t>    </a:t>
            </a:r>
          </a:p>
        </p:txBody>
      </p:sp>
      <p:sp>
        <p:nvSpPr>
          <p:cNvPr id="3" name="Content Placeholder 2"/>
          <p:cNvSpPr>
            <a:spLocks noGrp="1"/>
          </p:cNvSpPr>
          <p:nvPr>
            <p:ph idx="1"/>
          </p:nvPr>
        </p:nvSpPr>
        <p:spPr/>
        <p:txBody>
          <a:bodyPr/>
          <a:lstStyle/>
          <a:p>
            <a:r>
              <a:rPr lang="en-US" dirty="0"/>
              <a:t>Abraham Lincoln has defined democracy as “governance of people, by people and for people”, that is basically concentrated in the governance of people, the values of freedom and democracy remain for the human society, as the solar energy for the universe</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DEMOCRACY AND ITS HISTORICAL PERSPECTIVE</a:t>
            </a:r>
            <a:r>
              <a:rPr lang="en-US" dirty="0"/>
              <a:t>    </a:t>
            </a:r>
          </a:p>
        </p:txBody>
      </p:sp>
      <p:sp>
        <p:nvSpPr>
          <p:cNvPr id="3" name="Content Placeholder 2"/>
          <p:cNvSpPr>
            <a:spLocks noGrp="1"/>
          </p:cNvSpPr>
          <p:nvPr>
            <p:ph idx="1"/>
          </p:nvPr>
        </p:nvSpPr>
        <p:spPr/>
        <p:txBody>
          <a:bodyPr>
            <a:normAutofit fontScale="92500"/>
          </a:bodyPr>
          <a:lstStyle/>
          <a:p>
            <a:r>
              <a:rPr lang="en-US" sz="2400" dirty="0"/>
              <a:t>The etymological definition of the word democracy is very easy: democracy is the rule or the power of people. From the other hand, searching for the first meaning of a word is only the first step of a research. This is particularly true when democracy is concerned, because it can easy be demonstrated that the premise “democracy is the rule of the people” includes even “the majority”, but also the poor strata</a:t>
            </a:r>
            <a:r>
              <a:rPr lang="en-US" sz="2400" dirty="0" smtClean="0"/>
              <a:t>.</a:t>
            </a:r>
          </a:p>
          <a:p>
            <a:r>
              <a:rPr lang="en-US" sz="2400" dirty="0" smtClean="0"/>
              <a:t>In </a:t>
            </a:r>
            <a:r>
              <a:rPr lang="en-US" sz="2400" dirty="0"/>
              <a:t>essence the practice and the content of the term “democracy” has to do with the values, virtues and practices of its implementation, the etymology of the word democracy derives from the word demos-people, and from the other word </a:t>
            </a:r>
            <a:r>
              <a:rPr lang="en-US" sz="2400" dirty="0" err="1"/>
              <a:t>kratos</a:t>
            </a:r>
            <a:r>
              <a:rPr lang="en-US" sz="2400" dirty="0"/>
              <a:t>-rule, power.</a:t>
            </a:r>
          </a:p>
          <a:p>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FREEDOM AS </a:t>
            </a:r>
            <a:r>
              <a:rPr lang="en-US" b="1" dirty="0" smtClean="0"/>
              <a:t>AN OXYGEN </a:t>
            </a:r>
            <a:r>
              <a:rPr lang="en-US" b="1" dirty="0"/>
              <a:t>OF DEMOCRACY     </a:t>
            </a:r>
            <a:endParaRPr lang="en-US" dirty="0"/>
          </a:p>
        </p:txBody>
      </p:sp>
      <p:sp>
        <p:nvSpPr>
          <p:cNvPr id="3" name="Content Placeholder 2"/>
          <p:cNvSpPr>
            <a:spLocks noGrp="1"/>
          </p:cNvSpPr>
          <p:nvPr>
            <p:ph idx="1"/>
          </p:nvPr>
        </p:nvSpPr>
        <p:spPr/>
        <p:txBody>
          <a:bodyPr/>
          <a:lstStyle/>
          <a:p>
            <a:r>
              <a:rPr lang="en-US" dirty="0" smtClean="0"/>
              <a:t>Freedom</a:t>
            </a:r>
            <a:r>
              <a:rPr lang="en-US" dirty="0"/>
              <a:t>, as a natural right is the essence of thinking according to the intellectual convictions and free will. The concept of freedom makes the essential indicator of development of a society and its citizens in relation with the limitations in front of all powers: legislative, executive and juridical</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CONCLUSIONS</a:t>
            </a:r>
            <a:endParaRPr lang="en-US" dirty="0"/>
          </a:p>
        </p:txBody>
      </p:sp>
      <p:sp>
        <p:nvSpPr>
          <p:cNvPr id="3" name="Content Placeholder 2"/>
          <p:cNvSpPr>
            <a:spLocks noGrp="1"/>
          </p:cNvSpPr>
          <p:nvPr>
            <p:ph idx="1"/>
          </p:nvPr>
        </p:nvSpPr>
        <p:spPr/>
        <p:txBody>
          <a:bodyPr>
            <a:normAutofit lnSpcReduction="10000"/>
          </a:bodyPr>
          <a:lstStyle/>
          <a:p>
            <a:r>
              <a:rPr lang="en-US" sz="2800" dirty="0"/>
              <a:t>Democracy includes the rule of majority and the respect of minority for the fact that they are both part of the population and for this reason they have to be treated equally. From this viewpoint, democracy is seen as the pattern of the political organization that ensures the rule of majority and respects the minority, making also space for the free competition of the political alternatives</a:t>
            </a:r>
            <a:r>
              <a:rPr lang="en-US" sz="2800" dirty="0" smtClean="0"/>
              <a:t>.</a:t>
            </a:r>
          </a:p>
          <a:p>
            <a:r>
              <a:rPr lang="en-US" sz="2800" dirty="0" smtClean="0"/>
              <a:t>The  </a:t>
            </a:r>
            <a:r>
              <a:rPr lang="en-US" sz="2800" dirty="0"/>
              <a:t>democracy remains the best governing system that has its source from people and serves people. </a:t>
            </a:r>
          </a:p>
          <a:p>
            <a:endParaRPr lang="en-US" sz="20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REFERENCES</a:t>
            </a:r>
            <a:r>
              <a:rPr lang="en-US" dirty="0" smtClean="0"/>
              <a:t/>
            </a:r>
            <a:br>
              <a:rPr lang="en-US" dirty="0" smtClean="0"/>
            </a:br>
            <a:endParaRPr lang="en-US" dirty="0"/>
          </a:p>
        </p:txBody>
      </p:sp>
      <p:sp>
        <p:nvSpPr>
          <p:cNvPr id="3" name="Content Placeholder 2"/>
          <p:cNvSpPr>
            <a:spLocks noGrp="1"/>
          </p:cNvSpPr>
          <p:nvPr>
            <p:ph idx="1"/>
          </p:nvPr>
        </p:nvSpPr>
        <p:spPr/>
        <p:txBody>
          <a:bodyPr>
            <a:normAutofit fontScale="77500" lnSpcReduction="20000"/>
          </a:bodyPr>
          <a:lstStyle/>
          <a:p>
            <a:pPr lvl="0"/>
            <a:r>
              <a:rPr lang="en-US" dirty="0" smtClean="0"/>
              <a:t>David </a:t>
            </a:r>
            <a:r>
              <a:rPr lang="en-US" dirty="0" err="1"/>
              <a:t>Beetham</a:t>
            </a:r>
            <a:r>
              <a:rPr lang="en-US" dirty="0"/>
              <a:t> &amp; </a:t>
            </a:r>
            <a:r>
              <a:rPr lang="en-US" dirty="0" err="1"/>
              <a:t>kevin</a:t>
            </a:r>
            <a:r>
              <a:rPr lang="en-US" dirty="0"/>
              <a:t> Boyle. 2001.</a:t>
            </a:r>
            <a:r>
              <a:rPr lang="en-US" i="1" dirty="0"/>
              <a:t> “Introducing democracy, 80 questions and answers”</a:t>
            </a:r>
            <a:r>
              <a:rPr lang="en-US" dirty="0"/>
              <a:t>. For the Albanian edition by the Publishing House “</a:t>
            </a:r>
            <a:r>
              <a:rPr lang="en-US" dirty="0" err="1"/>
              <a:t>Dita</a:t>
            </a:r>
            <a:r>
              <a:rPr lang="en-US" dirty="0"/>
              <a:t>” Tirana, Albania.  [Albanian translation].</a:t>
            </a:r>
          </a:p>
          <a:p>
            <a:pPr lvl="0"/>
            <a:r>
              <a:rPr lang="en-US" dirty="0"/>
              <a:t>Janos </a:t>
            </a:r>
            <a:r>
              <a:rPr lang="en-US" dirty="0" err="1"/>
              <a:t>Kis</a:t>
            </a:r>
            <a:r>
              <a:rPr lang="en-US" dirty="0"/>
              <a:t>. 1998. </a:t>
            </a:r>
            <a:r>
              <a:rPr lang="en-US" i="1" dirty="0"/>
              <a:t>“Contemporary political philosophy”</a:t>
            </a:r>
            <a:r>
              <a:rPr lang="en-US" dirty="0"/>
              <a:t>. For the Albanian edition by Central European Press, Albania. [Albanian translation].</a:t>
            </a:r>
          </a:p>
          <a:p>
            <a:pPr lvl="0"/>
            <a:r>
              <a:rPr lang="en-US" dirty="0"/>
              <a:t>Rousseau, Jean-Jacques. 2008 “</a:t>
            </a:r>
            <a:r>
              <a:rPr lang="en-US" i="1" u="sng" dirty="0">
                <a:hlinkClick r:id="rId2" tooltip="Discourse on Inequality"/>
              </a:rPr>
              <a:t>Discourse on Inequality</a:t>
            </a:r>
            <a:r>
              <a:rPr lang="en-US" dirty="0"/>
              <a:t>” For the Albanian edition by “</a:t>
            </a:r>
            <a:r>
              <a:rPr lang="en-US" dirty="0" err="1"/>
              <a:t>Almera</a:t>
            </a:r>
            <a:r>
              <a:rPr lang="en-US" dirty="0"/>
              <a:t> publishing House”. (1) P. 109-110, (2)P.195, (3) P.202. [Albanian translation]. </a:t>
            </a:r>
          </a:p>
          <a:p>
            <a:pPr lvl="0"/>
            <a:r>
              <a:rPr lang="en-US" dirty="0"/>
              <a:t>Rousseau, Jean-Jacques</a:t>
            </a:r>
            <a:r>
              <a:rPr lang="en-US" b="1" dirty="0"/>
              <a:t> </a:t>
            </a:r>
            <a:r>
              <a:rPr lang="en-US" dirty="0"/>
              <a:t>2007.</a:t>
            </a:r>
            <a:r>
              <a:rPr lang="en-US" b="1" dirty="0"/>
              <a:t> </a:t>
            </a:r>
            <a:r>
              <a:rPr lang="en-US" i="1" dirty="0"/>
              <a:t>“The Social Contract”. </a:t>
            </a:r>
            <a:r>
              <a:rPr lang="en-US" dirty="0"/>
              <a:t>For the Albanian edition by </a:t>
            </a:r>
            <a:r>
              <a:rPr lang="en-US" dirty="0" err="1"/>
              <a:t>Luarasi</a:t>
            </a:r>
            <a:r>
              <a:rPr lang="en-US" dirty="0"/>
              <a:t> University Press. Tirana, Albania. [Albanian translation].</a:t>
            </a:r>
          </a:p>
          <a:p>
            <a:pPr lvl="0"/>
            <a:r>
              <a:rPr lang="en-US" dirty="0"/>
              <a:t>Samuel Enoch </a:t>
            </a:r>
            <a:r>
              <a:rPr lang="en-US" dirty="0" err="1"/>
              <a:t>Stuph</a:t>
            </a:r>
            <a:r>
              <a:rPr lang="en-US" dirty="0"/>
              <a:t>. 1998. </a:t>
            </a:r>
            <a:r>
              <a:rPr lang="en-US" i="1" dirty="0"/>
              <a:t>“Philosophy - history and problems”</a:t>
            </a:r>
            <a:r>
              <a:rPr lang="en-US" dirty="0"/>
              <a:t>. For the Albanian edition by Soros. Publishing House. “</a:t>
            </a:r>
            <a:r>
              <a:rPr lang="en-US" dirty="0" err="1"/>
              <a:t>Toena</a:t>
            </a:r>
            <a:r>
              <a:rPr lang="en-US" dirty="0"/>
              <a:t>” Tirana Albania. [Albanian translation].</a:t>
            </a:r>
          </a:p>
          <a:p>
            <a:pPr>
              <a:buNone/>
            </a:pPr>
            <a:r>
              <a:rPr lang="en-US" dirty="0"/>
              <a:t> </a:t>
            </a:r>
          </a:p>
          <a:p>
            <a:pPr>
              <a:buNone/>
            </a:pPr>
            <a:r>
              <a:rPr lang="en-US" dirty="0"/>
              <a:t> </a:t>
            </a:r>
          </a:p>
          <a:p>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457200"/>
            <a:ext cx="8153400" cy="3657600"/>
          </a:xfrm>
        </p:spPr>
        <p:txBody>
          <a:bodyPr>
            <a:noAutofit/>
          </a:bodyPr>
          <a:lstStyle/>
          <a:p>
            <a:r>
              <a:rPr lang="en-US" sz="3600" dirty="0" smtClean="0"/>
              <a:t/>
            </a:r>
            <a:br>
              <a:rPr lang="en-US" sz="3600" dirty="0" smtClean="0"/>
            </a:br>
            <a:r>
              <a:rPr lang="en-US" sz="3600" dirty="0" smtClean="0"/>
              <a:t/>
            </a:r>
            <a:br>
              <a:rPr lang="en-US" sz="3600" dirty="0" smtClean="0"/>
            </a:br>
            <a:r>
              <a:rPr lang="en-US" sz="3600" dirty="0" smtClean="0"/>
              <a:t/>
            </a:r>
            <a:br>
              <a:rPr lang="en-US" sz="3600" dirty="0" smtClean="0"/>
            </a:br>
            <a:r>
              <a:rPr lang="en-US" sz="3600" dirty="0" smtClean="0"/>
              <a:t/>
            </a:r>
            <a:br>
              <a:rPr lang="en-US" sz="3600" dirty="0" smtClean="0"/>
            </a:br>
            <a:r>
              <a:rPr lang="en-US" sz="3600" dirty="0" smtClean="0"/>
              <a:t/>
            </a:r>
            <a:br>
              <a:rPr lang="en-US" sz="3600" dirty="0" smtClean="0"/>
            </a:br>
            <a:r>
              <a:rPr lang="en-US" sz="3600" dirty="0" smtClean="0"/>
              <a:t/>
            </a:r>
            <a:br>
              <a:rPr lang="en-US" sz="3600" dirty="0" smtClean="0"/>
            </a:br>
            <a:r>
              <a:rPr lang="en-US" sz="3600" dirty="0" smtClean="0"/>
              <a:t/>
            </a:r>
            <a:br>
              <a:rPr lang="en-US" sz="3600" dirty="0" smtClean="0"/>
            </a:br>
            <a:r>
              <a:rPr lang="en-US" sz="3600" dirty="0" smtClean="0"/>
              <a:t/>
            </a:r>
            <a:br>
              <a:rPr lang="en-US" sz="3600" dirty="0" smtClean="0"/>
            </a:br>
            <a:r>
              <a:rPr lang="en-US" sz="3600" dirty="0" smtClean="0"/>
              <a:t/>
            </a:r>
            <a:br>
              <a:rPr lang="en-US" sz="3600" dirty="0" smtClean="0"/>
            </a:br>
            <a:r>
              <a:rPr lang="en-US" sz="3600" dirty="0" smtClean="0"/>
              <a:t/>
            </a:r>
            <a:br>
              <a:rPr lang="en-US" sz="3600" dirty="0" smtClean="0"/>
            </a:br>
            <a:r>
              <a:rPr lang="en-US" sz="3600" dirty="0" smtClean="0"/>
              <a:t/>
            </a:r>
            <a:br>
              <a:rPr lang="en-US" sz="3600" dirty="0" smtClean="0"/>
            </a:br>
            <a:r>
              <a:rPr lang="en-US" sz="3600" dirty="0" smtClean="0"/>
              <a:t/>
            </a:r>
            <a:br>
              <a:rPr lang="en-US" sz="3600" dirty="0" smtClean="0"/>
            </a:br>
            <a:r>
              <a:rPr lang="en-US" sz="3600" dirty="0" smtClean="0"/>
              <a:t/>
            </a:r>
            <a:br>
              <a:rPr lang="en-US" sz="3600" dirty="0" smtClean="0"/>
            </a:br>
            <a:r>
              <a:rPr lang="en-US" sz="3600" dirty="0" smtClean="0"/>
              <a:t/>
            </a:r>
            <a:br>
              <a:rPr lang="en-US" sz="3600" dirty="0" smtClean="0"/>
            </a:br>
            <a:r>
              <a:rPr lang="en-US" sz="3600" dirty="0" smtClean="0"/>
              <a:t/>
            </a:r>
            <a:br>
              <a:rPr lang="en-US" sz="3600" dirty="0" smtClean="0"/>
            </a:br>
            <a:r>
              <a:rPr lang="en-US" sz="3600" dirty="0" smtClean="0"/>
              <a:t/>
            </a:r>
            <a:br>
              <a:rPr lang="en-US" sz="3600" dirty="0" smtClean="0"/>
            </a:br>
            <a:r>
              <a:rPr lang="en-US" sz="3600" dirty="0" smtClean="0"/>
              <a:t/>
            </a:r>
            <a:br>
              <a:rPr lang="en-US" sz="3600" dirty="0" smtClean="0"/>
            </a:br>
            <a:r>
              <a:rPr lang="en-US" sz="3600" dirty="0" smtClean="0"/>
              <a:t/>
            </a:r>
            <a:br>
              <a:rPr lang="en-US" sz="3600" dirty="0" smtClean="0"/>
            </a:br>
            <a:r>
              <a:rPr lang="en-US" sz="3600" dirty="0" smtClean="0"/>
              <a:t/>
            </a:r>
            <a:br>
              <a:rPr lang="en-US" sz="3600" dirty="0" smtClean="0"/>
            </a:br>
            <a:r>
              <a:rPr lang="en-US" sz="3600" dirty="0" smtClean="0"/>
              <a:t/>
            </a:r>
            <a:br>
              <a:rPr lang="en-US" sz="3600" dirty="0" smtClean="0"/>
            </a:br>
            <a:r>
              <a:rPr lang="en-US" sz="3600" dirty="0" smtClean="0"/>
              <a:t/>
            </a:r>
            <a:br>
              <a:rPr lang="en-US" sz="3600" dirty="0" smtClean="0"/>
            </a:br>
            <a:r>
              <a:rPr lang="en-US" sz="3600" dirty="0" smtClean="0"/>
              <a:t/>
            </a:r>
            <a:br>
              <a:rPr lang="en-US" sz="3600" dirty="0" smtClean="0"/>
            </a:br>
            <a:r>
              <a:rPr lang="en-US" sz="3600" dirty="0" smtClean="0"/>
              <a:t/>
            </a:r>
            <a:br>
              <a:rPr lang="en-US" sz="3600" dirty="0" smtClean="0"/>
            </a:br>
            <a:r>
              <a:rPr lang="en-US" sz="3600" dirty="0" smtClean="0"/>
              <a:t/>
            </a:r>
            <a:br>
              <a:rPr lang="en-US" sz="3600" dirty="0" smtClean="0"/>
            </a:br>
            <a:r>
              <a:rPr lang="en-US" sz="3600" dirty="0" smtClean="0"/>
              <a:t/>
            </a:r>
            <a:br>
              <a:rPr lang="en-US" sz="3600" dirty="0" smtClean="0"/>
            </a:br>
            <a:r>
              <a:rPr lang="en-US" sz="3600" dirty="0" smtClean="0"/>
              <a:t/>
            </a:r>
            <a:br>
              <a:rPr lang="en-US" sz="3600" dirty="0" smtClean="0"/>
            </a:br>
            <a:r>
              <a:rPr lang="en-US" sz="3600" dirty="0" smtClean="0"/>
              <a:t/>
            </a:r>
            <a:br>
              <a:rPr lang="en-US" sz="3600" dirty="0" smtClean="0"/>
            </a:br>
            <a:r>
              <a:rPr lang="en-US" sz="3600" dirty="0" smtClean="0"/>
              <a:t/>
            </a:r>
            <a:br>
              <a:rPr lang="en-US" sz="3600" dirty="0" smtClean="0"/>
            </a:br>
            <a:r>
              <a:rPr lang="en-US" sz="3600" dirty="0" smtClean="0"/>
              <a:t/>
            </a:r>
            <a:br>
              <a:rPr lang="en-US" sz="3600" dirty="0" smtClean="0"/>
            </a:br>
            <a:r>
              <a:rPr lang="en-US" sz="3600" dirty="0" smtClean="0"/>
              <a:t/>
            </a:r>
            <a:br>
              <a:rPr lang="en-US" sz="3600" dirty="0" smtClean="0"/>
            </a:br>
            <a:r>
              <a:rPr lang="en-US" sz="3600" dirty="0" smtClean="0"/>
              <a:t/>
            </a:r>
            <a:br>
              <a:rPr lang="en-US" sz="3600" dirty="0" smtClean="0"/>
            </a:br>
            <a:r>
              <a:rPr lang="en-US" sz="3600" b="1" dirty="0" smtClean="0">
                <a:effectLst>
                  <a:outerShdw blurRad="38100" dist="38100" dir="2700000" algn="tl">
                    <a:srgbClr val="000000">
                      <a:alpha val="43137"/>
                    </a:srgbClr>
                  </a:outerShdw>
                </a:effectLst>
              </a:rPr>
              <a:t>THANK YOU FOR YOUR ATTENTATION</a:t>
            </a:r>
            <a:r>
              <a:rPr lang="en-US" sz="3600" dirty="0" smtClean="0"/>
              <a:t/>
            </a:r>
            <a:br>
              <a:rPr lang="en-US" sz="3600" dirty="0" smtClean="0"/>
            </a:br>
            <a:endParaRPr lang="en-US" sz="3600"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18</TotalTime>
  <Words>526</Words>
  <Application>Microsoft Office PowerPoint</Application>
  <PresentationFormat>On-screen Show (4:3)</PresentationFormat>
  <Paragraphs>26</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Flow</vt:lpstr>
      <vt:lpstr>DEMOCRACY IN THE DIALECTIC OF TIME Ferit Baca University of Tirana E-mail: feritbaca@gmail.com </vt:lpstr>
      <vt:lpstr> ABSTRACT    </vt:lpstr>
      <vt:lpstr>  INTRODUCTION    </vt:lpstr>
      <vt:lpstr>DEMOCRACY AND ITS HISTORICAL PERSPECTIVE    </vt:lpstr>
      <vt:lpstr>FREEDOM AS AN OXYGEN OF DEMOCRACY     </vt:lpstr>
      <vt:lpstr>CONCLUSIONS</vt:lpstr>
      <vt:lpstr>REFERENCES </vt:lpstr>
      <vt:lpstr>                               THANK YOU FOR YOUR ATTENTATION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fjts-zyraKARRIERES</dc:creator>
  <cp:lastModifiedBy>WIN7---Fero</cp:lastModifiedBy>
  <cp:revision>19</cp:revision>
  <dcterms:created xsi:type="dcterms:W3CDTF">2015-05-19T12:22:25Z</dcterms:created>
  <dcterms:modified xsi:type="dcterms:W3CDTF">2015-05-19T13:05:08Z</dcterms:modified>
</cp:coreProperties>
</file>