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92" r:id="rId4"/>
    <p:sldId id="280" r:id="rId5"/>
    <p:sldId id="281" r:id="rId6"/>
    <p:sldId id="282" r:id="rId7"/>
    <p:sldId id="279" r:id="rId8"/>
    <p:sldId id="283" r:id="rId9"/>
    <p:sldId id="287" r:id="rId10"/>
    <p:sldId id="288" r:id="rId11"/>
    <p:sldId id="289" r:id="rId12"/>
    <p:sldId id="290" r:id="rId13"/>
    <p:sldId id="291" r:id="rId14"/>
  </p:sldIdLst>
  <p:sldSz cx="9144000" cy="6858000" type="screen4x3"/>
  <p:notesSz cx="6858000" cy="91440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984CC"/>
    <a:srgbClr val="03136A"/>
    <a:srgbClr val="35759D"/>
    <a:srgbClr val="35B19D"/>
    <a:srgbClr val="000000"/>
    <a:srgbClr val="FFFF00"/>
    <a:srgbClr val="B3D3EA"/>
    <a:srgbClr val="78ADC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112" autoAdjust="0"/>
    <p:restoredTop sz="95596" autoAdjust="0"/>
  </p:normalViewPr>
  <p:slideViewPr>
    <p:cSldViewPr>
      <p:cViewPr>
        <p:scale>
          <a:sx n="100" d="100"/>
          <a:sy n="100" d="100"/>
        </p:scale>
        <p:origin x="-1224"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819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819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19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819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09AF5B6-08A5-4C00-AE09-63BF82A59ACF}" type="slidenum">
              <a:rPr lang="en-US"/>
              <a:pPr/>
              <a:t>‹#›</a:t>
            </a:fld>
            <a:endParaRPr lang="en-US"/>
          </a:p>
        </p:txBody>
      </p:sp>
    </p:spTree>
    <p:extLst>
      <p:ext uri="{BB962C8B-B14F-4D97-AF65-F5344CB8AC3E}">
        <p14:creationId xmlns="" xmlns:p14="http://schemas.microsoft.com/office/powerpoint/2010/main" val="246395684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2E5500-BD6B-4390-A8BA-F746AD73FFB3}" type="slidenum">
              <a:rPr lang="en-US"/>
              <a:pPr/>
              <a:t>1</a:t>
            </a:fld>
            <a:endParaRPr lang="en-US"/>
          </a:p>
        </p:txBody>
      </p:sp>
      <p:sp>
        <p:nvSpPr>
          <p:cNvPr id="107522" name="Rectangle 2"/>
          <p:cNvSpPr>
            <a:spLocks noGrp="1" noRot="1" noChangeAspect="1" noChangeArrowheads="1" noTextEdit="1"/>
          </p:cNvSpPr>
          <p:nvPr>
            <p:ph type="sldImg"/>
          </p:nvPr>
        </p:nvSpPr>
        <p:spPr>
          <a:ln/>
        </p:spPr>
      </p:sp>
      <p:sp>
        <p:nvSpPr>
          <p:cNvPr id="10752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1473F5-DFD4-46B4-9692-29786E49A944}" type="slidenum">
              <a:rPr lang="en-US"/>
              <a:pPr/>
              <a:t>2</a:t>
            </a:fld>
            <a:endParaRPr lang="en-US"/>
          </a:p>
        </p:txBody>
      </p:sp>
      <p:sp>
        <p:nvSpPr>
          <p:cNvPr id="112642" name="Rectangle 2"/>
          <p:cNvSpPr>
            <a:spLocks noGrp="1" noRot="1" noChangeAspect="1" noChangeArrowheads="1" noTextEdit="1"/>
          </p:cNvSpPr>
          <p:nvPr>
            <p:ph type="sldImg"/>
          </p:nvPr>
        </p:nvSpPr>
        <p:spPr>
          <a:ln/>
        </p:spPr>
      </p:sp>
      <p:sp>
        <p:nvSpPr>
          <p:cNvPr id="112643" name="Rectangle 3"/>
          <p:cNvSpPr>
            <a:spLocks noGrp="1" noChangeArrowheads="1"/>
          </p:cNvSpPr>
          <p:nvPr>
            <p:ph type="body" idx="1"/>
          </p:nvPr>
        </p:nvSpPr>
        <p:spPr/>
        <p:txBody>
          <a:bodyPr/>
          <a:lstStyle/>
          <a:p>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856E7A-24BC-40BE-B675-935067EEFB25}" type="slidenum">
              <a:rPr lang="en-US"/>
              <a:pPr/>
              <a:t>7</a:t>
            </a:fld>
            <a:endParaRPr lang="en-US"/>
          </a:p>
        </p:txBody>
      </p:sp>
      <p:sp>
        <p:nvSpPr>
          <p:cNvPr id="110594" name="Rectangle 2"/>
          <p:cNvSpPr>
            <a:spLocks noGrp="1" noRot="1" noChangeAspect="1" noChangeArrowheads="1" noTextEdit="1"/>
          </p:cNvSpPr>
          <p:nvPr>
            <p:ph type="sldImg"/>
          </p:nvPr>
        </p:nvSpPr>
        <p:spPr>
          <a:ln/>
        </p:spPr>
      </p:sp>
      <p:sp>
        <p:nvSpPr>
          <p:cNvPr id="110595" name="Rectangle 3"/>
          <p:cNvSpPr>
            <a:spLocks noGrp="1" noChangeArrowheads="1"/>
          </p:cNvSpPr>
          <p:nvPr>
            <p:ph type="body" idx="1"/>
          </p:nvPr>
        </p:nvSpPr>
        <p:spPr/>
        <p:txBody>
          <a:bodyPr/>
          <a:lstStyle/>
          <a:p>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95400" y="5410200"/>
            <a:ext cx="7772400" cy="704850"/>
          </a:xfrm>
          <a:extLst>
            <a:ext uri="{AF507438-7753-43E0-B8FC-AC1667EBCBE1}">
              <a14:hiddenEffects xmlns="" xmlns:a14="http://schemas.microsoft.com/office/drawing/2010/main">
                <a:effectLst>
                  <a:outerShdw dist="17961" dir="2700000" algn="ctr" rotWithShape="0">
                    <a:schemeClr val="bg1"/>
                  </a:outerShdw>
                </a:effectLst>
              </a14:hiddenEffects>
            </a:ext>
          </a:extLst>
        </p:spPr>
        <p:txBody>
          <a:bodyPr/>
          <a:lstStyle>
            <a:lvl1pPr algn="r">
              <a:defRPr sz="3600">
                <a:solidFill>
                  <a:schemeClr val="bg1"/>
                </a:solidFill>
              </a:defRPr>
            </a:lvl1pPr>
          </a:lstStyle>
          <a:p>
            <a:pPr lvl="0"/>
            <a:r>
              <a:rPr lang="en-US" noProof="0" smtClean="0"/>
              <a:t>Click to edit Master title style</a:t>
            </a:r>
          </a:p>
        </p:txBody>
      </p:sp>
      <p:sp>
        <p:nvSpPr>
          <p:cNvPr id="3075" name="Rectangle 3"/>
          <p:cNvSpPr>
            <a:spLocks noGrp="1" noChangeArrowheads="1"/>
          </p:cNvSpPr>
          <p:nvPr>
            <p:ph type="subTitle" idx="1"/>
          </p:nvPr>
        </p:nvSpPr>
        <p:spPr>
          <a:xfrm>
            <a:off x="1295400" y="6096000"/>
            <a:ext cx="7772400" cy="685800"/>
          </a:xfrm>
          <a:extLst>
            <a:ext uri="{AF507438-7753-43E0-B8FC-AC1667EBCBE1}">
              <a14:hiddenEffects xmlns="" xmlns:a14="http://schemas.microsoft.com/office/drawing/2010/main">
                <a:effectLst>
                  <a:outerShdw dist="17961" dir="2700000" algn="ctr" rotWithShape="0">
                    <a:schemeClr val="bg1"/>
                  </a:outerShdw>
                </a:effectLst>
              </a14:hiddenEffects>
            </a:ext>
          </a:extLst>
        </p:spPr>
        <p:txBody>
          <a:bodyPr/>
          <a:lstStyle>
            <a:lvl1pPr marL="0" indent="0" algn="r">
              <a:buFontTx/>
              <a:buNone/>
              <a:defRPr sz="2400">
                <a:solidFill>
                  <a:schemeClr val="bg1"/>
                </a:solidFill>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1971854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1844675"/>
            <a:ext cx="1828800" cy="46323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90600" y="1844675"/>
            <a:ext cx="5334000" cy="463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3532115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4115716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 xmlns:p14="http://schemas.microsoft.com/office/powerpoint/2010/main" val="919399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2606675"/>
            <a:ext cx="3581400" cy="3870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2606675"/>
            <a:ext cx="3581400" cy="3870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34168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511304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 xmlns:p14="http://schemas.microsoft.com/office/powerpoint/2010/main" val="38677082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417162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2621794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 xmlns:p14="http://schemas.microsoft.com/office/powerpoint/2010/main" val="111916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90600" y="1844675"/>
            <a:ext cx="7315200" cy="7159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90600" y="2606675"/>
            <a:ext cx="7315200" cy="3870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400">
          <a:solidFill>
            <a:schemeClr val="hlink"/>
          </a:solidFill>
          <a:latin typeface="+mj-lt"/>
          <a:ea typeface="+mj-ea"/>
          <a:cs typeface="+mj-cs"/>
        </a:defRPr>
      </a:lvl1pPr>
      <a:lvl2pPr algn="l" rtl="0" eaLnBrk="1" fontAlgn="base" hangingPunct="1">
        <a:spcBef>
          <a:spcPct val="0"/>
        </a:spcBef>
        <a:spcAft>
          <a:spcPct val="0"/>
        </a:spcAft>
        <a:defRPr sz="4400">
          <a:solidFill>
            <a:schemeClr val="hlink"/>
          </a:solidFill>
          <a:latin typeface="Microsoft Sans Serif" pitchFamily="34" charset="0"/>
        </a:defRPr>
      </a:lvl2pPr>
      <a:lvl3pPr algn="l" rtl="0" eaLnBrk="1" fontAlgn="base" hangingPunct="1">
        <a:spcBef>
          <a:spcPct val="0"/>
        </a:spcBef>
        <a:spcAft>
          <a:spcPct val="0"/>
        </a:spcAft>
        <a:defRPr sz="4400">
          <a:solidFill>
            <a:schemeClr val="hlink"/>
          </a:solidFill>
          <a:latin typeface="Microsoft Sans Serif" pitchFamily="34" charset="0"/>
        </a:defRPr>
      </a:lvl3pPr>
      <a:lvl4pPr algn="l" rtl="0" eaLnBrk="1" fontAlgn="base" hangingPunct="1">
        <a:spcBef>
          <a:spcPct val="0"/>
        </a:spcBef>
        <a:spcAft>
          <a:spcPct val="0"/>
        </a:spcAft>
        <a:defRPr sz="4400">
          <a:solidFill>
            <a:schemeClr val="hlink"/>
          </a:solidFill>
          <a:latin typeface="Microsoft Sans Serif" pitchFamily="34" charset="0"/>
        </a:defRPr>
      </a:lvl4pPr>
      <a:lvl5pPr algn="l" rtl="0" eaLnBrk="1" fontAlgn="base" hangingPunct="1">
        <a:spcBef>
          <a:spcPct val="0"/>
        </a:spcBef>
        <a:spcAft>
          <a:spcPct val="0"/>
        </a:spcAft>
        <a:defRPr sz="4400">
          <a:solidFill>
            <a:schemeClr val="hlink"/>
          </a:solidFill>
          <a:latin typeface="Microsoft Sans Serif" pitchFamily="34" charset="0"/>
        </a:defRPr>
      </a:lvl5pPr>
      <a:lvl6pPr marL="457200" algn="l" rtl="0" eaLnBrk="1" fontAlgn="base" hangingPunct="1">
        <a:spcBef>
          <a:spcPct val="0"/>
        </a:spcBef>
        <a:spcAft>
          <a:spcPct val="0"/>
        </a:spcAft>
        <a:defRPr sz="4400">
          <a:solidFill>
            <a:schemeClr val="hlink"/>
          </a:solidFill>
          <a:latin typeface="Microsoft Sans Serif" pitchFamily="34" charset="0"/>
        </a:defRPr>
      </a:lvl6pPr>
      <a:lvl7pPr marL="914400" algn="l" rtl="0" eaLnBrk="1" fontAlgn="base" hangingPunct="1">
        <a:spcBef>
          <a:spcPct val="0"/>
        </a:spcBef>
        <a:spcAft>
          <a:spcPct val="0"/>
        </a:spcAft>
        <a:defRPr sz="4400">
          <a:solidFill>
            <a:schemeClr val="hlink"/>
          </a:solidFill>
          <a:latin typeface="Microsoft Sans Serif" pitchFamily="34" charset="0"/>
        </a:defRPr>
      </a:lvl7pPr>
      <a:lvl8pPr marL="1371600" algn="l" rtl="0" eaLnBrk="1" fontAlgn="base" hangingPunct="1">
        <a:spcBef>
          <a:spcPct val="0"/>
        </a:spcBef>
        <a:spcAft>
          <a:spcPct val="0"/>
        </a:spcAft>
        <a:defRPr sz="4400">
          <a:solidFill>
            <a:schemeClr val="hlink"/>
          </a:solidFill>
          <a:latin typeface="Microsoft Sans Serif" pitchFamily="34" charset="0"/>
        </a:defRPr>
      </a:lvl8pPr>
      <a:lvl9pPr marL="1828800" algn="l" rtl="0" eaLnBrk="1" fontAlgn="base" hangingPunct="1">
        <a:spcBef>
          <a:spcPct val="0"/>
        </a:spcBef>
        <a:spcAft>
          <a:spcPct val="0"/>
        </a:spcAft>
        <a:defRPr sz="4400">
          <a:solidFill>
            <a:schemeClr val="hlink"/>
          </a:solidFill>
          <a:latin typeface="Microsoft Sans Serif" pitchFamily="34"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eiic.cz/" TargetMode="External"/><Relationship Id="rId2" Type="http://schemas.openxmlformats.org/officeDocument/2006/relationships/hyperlink" Target="http://www.limecanvas.com/advantages-of-e-commerce-for-business/" TargetMode="External"/><Relationship Id="rId1" Type="http://schemas.openxmlformats.org/officeDocument/2006/relationships/slideLayout" Target="../slideLayouts/slideLayout2.xml"/><Relationship Id="rId6" Type="http://schemas.openxmlformats.org/officeDocument/2006/relationships/hyperlink" Target="http://europa.eu.int/eur-lex/en/lif/dat/2000/en_300L0031.html" TargetMode="External"/><Relationship Id="rId5" Type="http://schemas.openxmlformats.org/officeDocument/2006/relationships/hyperlink" Target="http://europa.eu.int/eur-lex/en/lif/dat/1999/en_399L0093.html" TargetMode="External"/><Relationship Id="rId4" Type="http://schemas.openxmlformats.org/officeDocument/2006/relationships/hyperlink" Target="http://europa.eu.int/eur-lex/en/lif/dat/1997/en_397L0007.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www.mhhe.com/business/mis/zwass/ecpaper.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ulpian.hoti@yahoo.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mailto:romina.damini@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362200" y="3429000"/>
            <a:ext cx="6400800" cy="2362200"/>
          </a:xfrm>
          <a:effectLst>
            <a:outerShdw dist="17961" dir="2700000" algn="ctr" rotWithShape="0">
              <a:schemeClr val="bg2"/>
            </a:outerShdw>
          </a:effectLst>
        </p:spPr>
        <p:txBody>
          <a:bodyPr/>
          <a:lstStyle/>
          <a:p>
            <a:r>
              <a:rPr lang="en-US" sz="3200" b="1" dirty="0" smtClean="0">
                <a:solidFill>
                  <a:schemeClr val="accent1">
                    <a:lumMod val="60000"/>
                    <a:lumOff val="40000"/>
                  </a:schemeClr>
                </a:solidFill>
              </a:rPr>
              <a:t> ELECTRONIC COMMERCE, </a:t>
            </a:r>
            <a:br>
              <a:rPr lang="en-US" sz="3200" b="1" dirty="0" smtClean="0">
                <a:solidFill>
                  <a:schemeClr val="accent1">
                    <a:lumMod val="60000"/>
                    <a:lumOff val="40000"/>
                  </a:schemeClr>
                </a:solidFill>
              </a:rPr>
            </a:br>
            <a:r>
              <a:rPr lang="en-US" sz="3200" b="1" dirty="0" smtClean="0">
                <a:solidFill>
                  <a:schemeClr val="accent1">
                    <a:lumMod val="60000"/>
                    <a:lumOff val="40000"/>
                  </a:schemeClr>
                </a:solidFill>
              </a:rPr>
              <a:t>A NOVELTY IN ALBANIA</a:t>
            </a:r>
            <a:endParaRPr lang="en-US" sz="3200" dirty="0">
              <a:solidFill>
                <a:schemeClr val="accent1">
                  <a:lumMod val="60000"/>
                  <a:lumOff val="40000"/>
                </a:schemeClr>
              </a:solidFill>
            </a:endParaRPr>
          </a:p>
        </p:txBody>
      </p:sp>
      <p:sp>
        <p:nvSpPr>
          <p:cNvPr id="2051" name="Rectangle 3"/>
          <p:cNvSpPr>
            <a:spLocks noGrp="1" noChangeArrowheads="1"/>
          </p:cNvSpPr>
          <p:nvPr>
            <p:ph type="subTitle" idx="1"/>
          </p:nvPr>
        </p:nvSpPr>
        <p:spPr>
          <a:xfrm>
            <a:off x="2971800" y="5943600"/>
            <a:ext cx="5562600" cy="685800"/>
          </a:xfrm>
          <a:effectLst>
            <a:outerShdw dist="17961" dir="2700000" algn="ctr" rotWithShape="0">
              <a:schemeClr val="bg2"/>
            </a:outerShdw>
          </a:effectLst>
        </p:spPr>
        <p:txBody>
          <a:bodyPr/>
          <a:lstStyle/>
          <a:p>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844675"/>
            <a:ext cx="7315200" cy="365125"/>
          </a:xfrm>
        </p:spPr>
        <p:txBody>
          <a:bodyPr/>
          <a:lstStyle/>
          <a:p>
            <a:endParaRPr lang="en-US" dirty="0"/>
          </a:p>
        </p:txBody>
      </p:sp>
      <p:sp>
        <p:nvSpPr>
          <p:cNvPr id="3" name="Content Placeholder 2"/>
          <p:cNvSpPr>
            <a:spLocks noGrp="1"/>
          </p:cNvSpPr>
          <p:nvPr>
            <p:ph idx="1"/>
          </p:nvPr>
        </p:nvSpPr>
        <p:spPr>
          <a:xfrm>
            <a:off x="990600" y="2209801"/>
            <a:ext cx="7315200" cy="4648200"/>
          </a:xfrm>
        </p:spPr>
        <p:txBody>
          <a:bodyPr/>
          <a:lstStyle/>
          <a:p>
            <a:pPr algn="just"/>
            <a:r>
              <a:rPr lang="en-US" sz="2000" dirty="0" smtClean="0"/>
              <a:t>The direct cost-of-sale for an order taken from a web site is lower than through traditional means (retail, paper based</a:t>
            </a:r>
          </a:p>
          <a:p>
            <a:pPr algn="just"/>
            <a:r>
              <a:rPr lang="en-US" sz="2000" dirty="0" smtClean="0"/>
              <a:t>It is the cheapest means of doing business.</a:t>
            </a:r>
          </a:p>
          <a:p>
            <a:pPr algn="just"/>
            <a:r>
              <a:rPr lang="en-US" sz="2000" dirty="0" smtClean="0"/>
              <a:t>Harmonization of legal framework to guide the formation of electronic contracts </a:t>
            </a:r>
          </a:p>
          <a:p>
            <a:pPr algn="just"/>
            <a:r>
              <a:rPr lang="en-US" sz="2000" dirty="0" smtClean="0"/>
              <a:t>Harmonization of the law</a:t>
            </a:r>
          </a:p>
          <a:p>
            <a:pPr algn="just"/>
            <a:r>
              <a:rPr lang="en-US" sz="2000" dirty="0" smtClean="0"/>
              <a:t>Albania is moving towards the road to membership in the European big family. Therefore, it is essential that the economic development, increasing local investment and foreign one, increase the number of Internet users and promote electronic commerce as a very favorable to doing business. </a:t>
            </a:r>
          </a:p>
          <a:p>
            <a:pPr algn="just"/>
            <a:r>
              <a:rPr lang="en-US" sz="2000" dirty="0" smtClean="0"/>
              <a:t>The necessity to be regulated by law.</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28601"/>
            <a:ext cx="7315200" cy="1904999"/>
          </a:xfrm>
        </p:spPr>
        <p:txBody>
          <a:bodyPr/>
          <a:lstStyle/>
          <a:p>
            <a:r>
              <a:rPr lang="it-IT" dirty="0" smtClean="0"/>
              <a:t>LITERATURE</a:t>
            </a:r>
            <a:endParaRPr lang="en-US" dirty="0"/>
          </a:p>
        </p:txBody>
      </p:sp>
      <p:sp>
        <p:nvSpPr>
          <p:cNvPr id="3" name="Content Placeholder 2"/>
          <p:cNvSpPr>
            <a:spLocks noGrp="1"/>
          </p:cNvSpPr>
          <p:nvPr>
            <p:ph idx="1"/>
          </p:nvPr>
        </p:nvSpPr>
        <p:spPr>
          <a:xfrm>
            <a:off x="990600" y="1828801"/>
            <a:ext cx="7315200" cy="4648200"/>
          </a:xfrm>
        </p:spPr>
        <p:txBody>
          <a:bodyPr/>
          <a:lstStyle/>
          <a:p>
            <a:pPr algn="just"/>
            <a:r>
              <a:rPr lang="en-US" sz="1600" dirty="0" smtClean="0"/>
              <a:t>Advantages of e-Commerce for Business - </a:t>
            </a:r>
            <a:r>
              <a:rPr lang="en-US" sz="1600" u="sng" dirty="0" smtClean="0">
                <a:hlinkClick r:id="rId2"/>
              </a:rPr>
              <a:t>http://www.limecanvas.com/advantages-of-e-commerce-for-business/</a:t>
            </a:r>
            <a:endParaRPr lang="en-US" sz="1600" dirty="0" smtClean="0"/>
          </a:p>
          <a:p>
            <a:pPr algn="just"/>
            <a:r>
              <a:rPr lang="en-US" sz="1600" dirty="0" err="1" smtClean="0"/>
              <a:t>Açka</a:t>
            </a:r>
            <a:r>
              <a:rPr lang="en-US" sz="1600" dirty="0" smtClean="0"/>
              <a:t>, Sh. (2012), </a:t>
            </a:r>
            <a:r>
              <a:rPr lang="en-US" sz="1600" i="1" dirty="0" smtClean="0"/>
              <a:t>E-commerce like a quickly manner for economic development- Albanian case</a:t>
            </a:r>
            <a:r>
              <a:rPr lang="en-US" sz="1600" dirty="0" smtClean="0"/>
              <a:t>, Electronic International Interdisciplinary Conference 2012, </a:t>
            </a:r>
            <a:r>
              <a:rPr lang="en-US" sz="1600" u="sng" dirty="0" smtClean="0">
                <a:hlinkClick r:id="rId3"/>
              </a:rPr>
              <a:t>http://www.eiic.cz</a:t>
            </a:r>
            <a:r>
              <a:rPr lang="en-US" sz="1600" dirty="0" smtClean="0"/>
              <a:t> , 354-358, Albania</a:t>
            </a:r>
          </a:p>
          <a:p>
            <a:pPr algn="just"/>
            <a:r>
              <a:rPr lang="en-US" sz="1600" dirty="0" smtClean="0"/>
              <a:t>Directive 1997/7/EC, dated 20.05.1997 </a:t>
            </a:r>
            <a:r>
              <a:rPr lang="en-US" sz="1600" b="1" i="1" dirty="0" smtClean="0"/>
              <a:t>“</a:t>
            </a:r>
            <a:r>
              <a:rPr lang="en-US" sz="1600" i="1" dirty="0" smtClean="0"/>
              <a:t>On the protection of consumers in respect of distance contracts”</a:t>
            </a:r>
            <a:r>
              <a:rPr lang="en-US" sz="1600" dirty="0" smtClean="0"/>
              <a:t>, text available at: </a:t>
            </a:r>
            <a:r>
              <a:rPr lang="en-US" sz="1600" u="sng" dirty="0" smtClean="0">
                <a:hlinkClick r:id="rId4"/>
              </a:rPr>
              <a:t>http://europa.eu.int/eur-lex/en/lif/dat/1997/en_397L0007.html</a:t>
            </a:r>
            <a:r>
              <a:rPr lang="en-US" sz="1600" dirty="0" smtClean="0"/>
              <a:t>  </a:t>
            </a:r>
          </a:p>
          <a:p>
            <a:pPr algn="just"/>
            <a:r>
              <a:rPr lang="en-US" sz="1600" dirty="0" smtClean="0"/>
              <a:t>Directive 1999/93/EC, dated 13.12.1999 </a:t>
            </a:r>
            <a:r>
              <a:rPr lang="en-US" sz="1600" i="1" dirty="0" smtClean="0"/>
              <a:t>“For electronic signatures”</a:t>
            </a:r>
            <a:r>
              <a:rPr lang="en-US" sz="1600" dirty="0" smtClean="0"/>
              <a:t>, text available at: </a:t>
            </a:r>
            <a:r>
              <a:rPr lang="en-US" sz="1600" u="sng" dirty="0" smtClean="0">
                <a:hlinkClick r:id="rId5"/>
              </a:rPr>
              <a:t>http://europa.eu.int/eur-lex/en/lif/dat/1999/en_399L0093.html</a:t>
            </a:r>
            <a:r>
              <a:rPr lang="en-US" sz="1600" dirty="0" smtClean="0"/>
              <a:t> </a:t>
            </a:r>
          </a:p>
          <a:p>
            <a:pPr algn="just"/>
            <a:r>
              <a:rPr lang="en-US" sz="1600" dirty="0" smtClean="0"/>
              <a:t>Directive 2000/31/EC, dated 08.06.2000 </a:t>
            </a:r>
            <a:r>
              <a:rPr lang="en-US" sz="1600" i="1" dirty="0" smtClean="0"/>
              <a:t>“Directive on electronic commerce”</a:t>
            </a:r>
            <a:r>
              <a:rPr lang="en-US" sz="1600" dirty="0" smtClean="0"/>
              <a:t>, </a:t>
            </a:r>
            <a:r>
              <a:rPr lang="en-US" sz="1600" b="1" dirty="0" smtClean="0"/>
              <a:t>text avail­able at: </a:t>
            </a:r>
            <a:r>
              <a:rPr lang="en-US" sz="1600" u="sng" dirty="0" smtClean="0">
                <a:hlinkClick r:id="rId6"/>
              </a:rPr>
              <a:t>http://europa.eu.int/eur-lex/en/lif/dat/2000/en_300L0031.html</a:t>
            </a:r>
            <a:r>
              <a:rPr lang="en-US" sz="1600" dirty="0" smtClean="0"/>
              <a:t>  </a:t>
            </a:r>
          </a:p>
          <a:p>
            <a:pPr algn="just"/>
            <a:r>
              <a:rPr lang="en-US" sz="1600" dirty="0" err="1" smtClean="0"/>
              <a:t>Malltezi</a:t>
            </a:r>
            <a:r>
              <a:rPr lang="en-US" sz="1600" dirty="0" smtClean="0"/>
              <a:t>, A., </a:t>
            </a:r>
            <a:r>
              <a:rPr lang="en-US" sz="1600" dirty="0" err="1" smtClean="0"/>
              <a:t>Rystemaj</a:t>
            </a:r>
            <a:r>
              <a:rPr lang="en-US" sz="1600" dirty="0" smtClean="0"/>
              <a:t>, J., </a:t>
            </a:r>
            <a:r>
              <a:rPr lang="en-US" sz="1600" dirty="0" err="1" smtClean="0"/>
              <a:t>Pelinku</a:t>
            </a:r>
            <a:r>
              <a:rPr lang="en-US" sz="1600" dirty="0" smtClean="0"/>
              <a:t>, A. (2013) </a:t>
            </a:r>
            <a:r>
              <a:rPr lang="en-US" sz="1600" i="1" dirty="0" err="1" smtClean="0"/>
              <a:t>Aspekte</a:t>
            </a:r>
            <a:r>
              <a:rPr lang="en-US" sz="1600" i="1" dirty="0" smtClean="0"/>
              <a:t> </a:t>
            </a:r>
            <a:r>
              <a:rPr lang="en-US" sz="1600" i="1" dirty="0" err="1" smtClean="0"/>
              <a:t>të</a:t>
            </a:r>
            <a:r>
              <a:rPr lang="en-US" sz="1600" i="1" dirty="0" smtClean="0"/>
              <a:t> </a:t>
            </a:r>
            <a:r>
              <a:rPr lang="en-US" sz="1600" i="1" dirty="0" err="1" smtClean="0"/>
              <a:t>së</a:t>
            </a:r>
            <a:r>
              <a:rPr lang="en-US" sz="1600" i="1" dirty="0" smtClean="0"/>
              <a:t> </a:t>
            </a:r>
            <a:r>
              <a:rPr lang="en-US" sz="1600" i="1" dirty="0" err="1" smtClean="0"/>
              <a:t>drejtës</a:t>
            </a:r>
            <a:r>
              <a:rPr lang="en-US" sz="1600" i="1" dirty="0" smtClean="0"/>
              <a:t> </a:t>
            </a:r>
            <a:r>
              <a:rPr lang="en-US" sz="1600" i="1" dirty="0" err="1" smtClean="0"/>
              <a:t>së</a:t>
            </a:r>
            <a:r>
              <a:rPr lang="en-US" sz="1600" i="1" dirty="0" smtClean="0"/>
              <a:t> </a:t>
            </a:r>
            <a:r>
              <a:rPr lang="en-US" sz="1600" i="1" dirty="0" err="1" smtClean="0"/>
              <a:t>biznesit</a:t>
            </a:r>
            <a:r>
              <a:rPr lang="en-US" sz="1600" i="1" dirty="0" smtClean="0"/>
              <a:t> </a:t>
            </a:r>
            <a:r>
              <a:rPr lang="en-US" sz="1600" i="1" dirty="0" err="1" smtClean="0"/>
              <a:t>në</a:t>
            </a:r>
            <a:r>
              <a:rPr lang="en-US" sz="1600" i="1" dirty="0" smtClean="0"/>
              <a:t> </a:t>
            </a:r>
            <a:r>
              <a:rPr lang="en-US" sz="1600" i="1" dirty="0" err="1" smtClean="0"/>
              <a:t>Shqipëri</a:t>
            </a:r>
            <a:r>
              <a:rPr lang="en-US" sz="1600" dirty="0" smtClean="0"/>
              <a:t>. </a:t>
            </a:r>
            <a:r>
              <a:rPr lang="en-US" sz="1600" dirty="0" err="1" smtClean="0"/>
              <a:t>Mediaprint</a:t>
            </a:r>
            <a:r>
              <a:rPr lang="en-US" sz="1600" dirty="0" smtClean="0"/>
              <a:t>, Tirana</a:t>
            </a:r>
          </a:p>
          <a:p>
            <a:endParaRPr lang="en-US" sz="1000" dirty="0" smtClean="0"/>
          </a:p>
          <a:p>
            <a:endParaRPr lang="en-US" sz="1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90600" y="1828800"/>
            <a:ext cx="7315200" cy="4724399"/>
          </a:xfrm>
        </p:spPr>
        <p:txBody>
          <a:bodyPr/>
          <a:lstStyle/>
          <a:p>
            <a:r>
              <a:rPr lang="en-US" sz="1600" dirty="0" smtClean="0"/>
              <a:t>The law </a:t>
            </a:r>
            <a:r>
              <a:rPr lang="en-US" sz="1600" i="1" dirty="0" smtClean="0"/>
              <a:t>"On electronic commerce</a:t>
            </a:r>
            <a:r>
              <a:rPr lang="en-US" sz="1600" dirty="0" smtClean="0"/>
              <a:t>" no.10128 dated 11.05.2009, as amended</a:t>
            </a:r>
          </a:p>
          <a:p>
            <a:r>
              <a:rPr lang="en-US" sz="1600" dirty="0" smtClean="0"/>
              <a:t> </a:t>
            </a:r>
          </a:p>
          <a:p>
            <a:pPr algn="just"/>
            <a:r>
              <a:rPr lang="en-US" sz="1600" dirty="0" smtClean="0"/>
              <a:t>The Law </a:t>
            </a:r>
            <a:r>
              <a:rPr lang="en-US" sz="1600" i="1" dirty="0" smtClean="0"/>
              <a:t>"On electronic document</a:t>
            </a:r>
            <a:r>
              <a:rPr lang="en-US" sz="1600" dirty="0" smtClean="0"/>
              <a:t>" no. 10273 dated 29.04.2010 </a:t>
            </a:r>
          </a:p>
          <a:p>
            <a:pPr algn="just">
              <a:buNone/>
            </a:pPr>
            <a:endParaRPr lang="en-US" sz="1600" dirty="0" smtClean="0"/>
          </a:p>
          <a:p>
            <a:pPr algn="just"/>
            <a:r>
              <a:rPr lang="en-US" sz="1600" dirty="0" smtClean="0"/>
              <a:t>The Law "</a:t>
            </a:r>
            <a:r>
              <a:rPr lang="en-US" sz="1600" i="1" dirty="0" smtClean="0"/>
              <a:t>On electronic signature</a:t>
            </a:r>
            <a:r>
              <a:rPr lang="en-US" sz="1600" dirty="0" smtClean="0"/>
              <a:t>" no. 9880 dated 25.02.2008, as amended.</a:t>
            </a:r>
          </a:p>
          <a:p>
            <a:pPr algn="just">
              <a:buNone/>
            </a:pPr>
            <a:r>
              <a:rPr lang="en-US" sz="1600" dirty="0" smtClean="0"/>
              <a:t> </a:t>
            </a:r>
          </a:p>
          <a:p>
            <a:pPr algn="just"/>
            <a:r>
              <a:rPr lang="en-US" sz="1600" dirty="0" smtClean="0"/>
              <a:t>The Law "</a:t>
            </a:r>
            <a:r>
              <a:rPr lang="en-US" sz="1600" i="1" dirty="0" smtClean="0"/>
              <a:t>On electronic communications</a:t>
            </a:r>
            <a:r>
              <a:rPr lang="en-US" sz="1600" dirty="0" smtClean="0"/>
              <a:t>" no. 9918 dated 19.05.2008</a:t>
            </a:r>
          </a:p>
          <a:p>
            <a:pPr algn="just">
              <a:buNone/>
            </a:pPr>
            <a:r>
              <a:rPr lang="en-US" sz="1600" dirty="0" smtClean="0"/>
              <a:t> </a:t>
            </a:r>
          </a:p>
          <a:p>
            <a:pPr algn="just"/>
            <a:r>
              <a:rPr lang="en-US" sz="1600" dirty="0" smtClean="0"/>
              <a:t>Turban, E., Lee, J., King, D., and Chung, H.M. (1999) </a:t>
            </a:r>
            <a:r>
              <a:rPr lang="en-US" sz="1600" i="1" dirty="0" smtClean="0"/>
              <a:t>Electronic Commerce: A Managerial Perspective.</a:t>
            </a:r>
            <a:r>
              <a:rPr lang="en-US" sz="1600" dirty="0" smtClean="0"/>
              <a:t> Prentice Hall.</a:t>
            </a:r>
          </a:p>
          <a:p>
            <a:pPr algn="just"/>
            <a:endParaRPr lang="en-US" sz="1600" dirty="0" smtClean="0"/>
          </a:p>
          <a:p>
            <a:pPr algn="just"/>
            <a:r>
              <a:rPr lang="en-US" sz="1600" dirty="0" err="1" smtClean="0"/>
              <a:t>Zwass</a:t>
            </a:r>
            <a:r>
              <a:rPr lang="en-US" sz="1600" dirty="0" smtClean="0"/>
              <a:t>, V. (2001) </a:t>
            </a:r>
            <a:r>
              <a:rPr lang="en-US" sz="1600" i="1" dirty="0" smtClean="0"/>
              <a:t>Structure and macro-level impacts of electronic commerce: from technological infrastructure to electronic marketplaces</a:t>
            </a:r>
            <a:r>
              <a:rPr lang="en-US" sz="1600" dirty="0" smtClean="0"/>
              <a:t>, </a:t>
            </a:r>
            <a:r>
              <a:rPr lang="en-US" sz="1600" u="sng" dirty="0" smtClean="0">
                <a:hlinkClick r:id="rId2"/>
              </a:rPr>
              <a:t>http://www.mhhe.com/business/mis/zwass/ecpaper.html</a:t>
            </a:r>
            <a:r>
              <a:rPr lang="en-US" sz="1600" dirty="0" smtClean="0"/>
              <a:t>  (accessed May 2001).</a:t>
            </a:r>
          </a:p>
          <a:p>
            <a:pPr algn="just"/>
            <a:endParaRPr lang="en-US" sz="1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it-IT" dirty="0" smtClean="0"/>
          </a:p>
          <a:p>
            <a:pPr>
              <a:buNone/>
            </a:pPr>
            <a:endParaRPr lang="it-IT" dirty="0" smtClean="0"/>
          </a:p>
          <a:p>
            <a:pPr>
              <a:buNone/>
            </a:pPr>
            <a:r>
              <a:rPr lang="it-IT" dirty="0" smtClean="0"/>
              <a:t>			</a:t>
            </a:r>
            <a:r>
              <a:rPr lang="it-IT" sz="4400" dirty="0" smtClean="0"/>
              <a:t>THANK YOU!</a:t>
            </a:r>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219200" y="1828800"/>
            <a:ext cx="7086600" cy="792163"/>
          </a:xfrm>
          <a:extLst>
            <a:ext uri="{AF507438-7753-43E0-B8FC-AC1667EBCBE1}">
              <a14:hiddenEffects xmlns="" xmlns:a14="http://schemas.microsoft.com/office/drawing/2010/main">
                <a:effectLst>
                  <a:outerShdw algn="ctr" rotWithShape="0">
                    <a:schemeClr val="hlink"/>
                  </a:outerShdw>
                </a:effectLst>
              </a14:hiddenEffects>
            </a:ext>
          </a:extLst>
        </p:spPr>
        <p:txBody>
          <a:bodyPr/>
          <a:lstStyle/>
          <a:p>
            <a:r>
              <a:rPr lang="en-US" sz="3200" dirty="0" smtClean="0">
                <a:solidFill>
                  <a:schemeClr val="accent1"/>
                </a:solidFill>
              </a:rPr>
              <a:t>AUTHORS</a:t>
            </a:r>
            <a:br>
              <a:rPr lang="en-US" sz="3200" dirty="0" smtClean="0">
                <a:solidFill>
                  <a:schemeClr val="accent1"/>
                </a:solidFill>
              </a:rPr>
            </a:br>
            <a:endParaRPr lang="en-US" sz="3200" dirty="0">
              <a:solidFill>
                <a:schemeClr val="accent1"/>
              </a:solidFill>
            </a:endParaRPr>
          </a:p>
        </p:txBody>
      </p:sp>
      <p:sp>
        <p:nvSpPr>
          <p:cNvPr id="2" name="Content Placeholder 1"/>
          <p:cNvSpPr>
            <a:spLocks noGrp="1"/>
          </p:cNvSpPr>
          <p:nvPr>
            <p:ph idx="1"/>
          </p:nvPr>
        </p:nvSpPr>
        <p:spPr>
          <a:xfrm>
            <a:off x="152400" y="2606675"/>
            <a:ext cx="8839200" cy="3870325"/>
          </a:xfrm>
        </p:spPr>
        <p:txBody>
          <a:bodyPr/>
          <a:lstStyle/>
          <a:p>
            <a:pPr>
              <a:buNone/>
            </a:pPr>
            <a:r>
              <a:rPr lang="en-US" sz="1400" b="1" dirty="0" err="1" smtClean="0"/>
              <a:t>P.hD</a:t>
            </a:r>
            <a:r>
              <a:rPr lang="en-US" sz="1400" b="1" dirty="0" smtClean="0"/>
              <a:t>. Ulpian </a:t>
            </a:r>
            <a:r>
              <a:rPr lang="en-US" sz="1400" b="1" dirty="0" err="1" smtClean="0"/>
              <a:t>Hoti</a:t>
            </a:r>
            <a:r>
              <a:rPr lang="en-US" sz="1400" b="1" dirty="0" smtClean="0"/>
              <a:t>                                                                             </a:t>
            </a:r>
            <a:r>
              <a:rPr lang="en-US" sz="1400" b="1" dirty="0" err="1" smtClean="0"/>
              <a:t>MSc</a:t>
            </a:r>
            <a:r>
              <a:rPr lang="en-US" sz="1400" b="1" dirty="0" smtClean="0"/>
              <a:t>. </a:t>
            </a:r>
            <a:r>
              <a:rPr lang="en-US" sz="1400" b="1" dirty="0" err="1" smtClean="0"/>
              <a:t>Romina</a:t>
            </a:r>
            <a:r>
              <a:rPr lang="en-US" sz="1400" b="1" dirty="0" smtClean="0"/>
              <a:t> </a:t>
            </a:r>
            <a:r>
              <a:rPr lang="en-US" sz="1400" b="1" dirty="0" err="1" smtClean="0"/>
              <a:t>Damini</a:t>
            </a:r>
            <a:r>
              <a:rPr lang="en-US" sz="1400" b="1" dirty="0" smtClean="0"/>
              <a:t>                                                                                                                                                </a:t>
            </a:r>
            <a:endParaRPr lang="en-US" sz="1400" dirty="0" smtClean="0"/>
          </a:p>
          <a:p>
            <a:pPr>
              <a:buNone/>
            </a:pPr>
            <a:r>
              <a:rPr lang="en-US" sz="1400" dirty="0" smtClean="0"/>
              <a:t>Chancellor                                                                                                 Lecturer                                                                    </a:t>
            </a:r>
            <a:r>
              <a:rPr lang="en-US" sz="1400" dirty="0" err="1" smtClean="0"/>
              <a:t>Aleksander</a:t>
            </a:r>
            <a:r>
              <a:rPr lang="en-US" sz="1400" dirty="0" smtClean="0"/>
              <a:t> </a:t>
            </a:r>
            <a:r>
              <a:rPr lang="en-US" sz="1400" dirty="0" err="1" smtClean="0"/>
              <a:t>Moisiu</a:t>
            </a:r>
            <a:r>
              <a:rPr lang="en-US" sz="1400" dirty="0" smtClean="0"/>
              <a:t> University                                             </a:t>
            </a:r>
            <a:r>
              <a:rPr lang="en-US" sz="1400" dirty="0" err="1" smtClean="0"/>
              <a:t>Aleksander</a:t>
            </a:r>
            <a:r>
              <a:rPr lang="en-US" sz="1400" dirty="0" smtClean="0"/>
              <a:t> </a:t>
            </a:r>
            <a:r>
              <a:rPr lang="en-US" sz="1400" dirty="0" err="1" smtClean="0"/>
              <a:t>Moisiu</a:t>
            </a:r>
            <a:r>
              <a:rPr lang="en-US" sz="1400" dirty="0" smtClean="0"/>
              <a:t> University  </a:t>
            </a:r>
          </a:p>
          <a:p>
            <a:pPr>
              <a:buNone/>
            </a:pPr>
            <a:r>
              <a:rPr lang="en-US" sz="1400" b="1" dirty="0" smtClean="0"/>
              <a:t>ALBANIA                                                                                                 </a:t>
            </a:r>
            <a:r>
              <a:rPr lang="en-US" sz="1400" b="1" dirty="0" err="1" smtClean="0"/>
              <a:t>ALBANIA</a:t>
            </a:r>
            <a:endParaRPr lang="en-US" sz="1400" dirty="0" smtClean="0"/>
          </a:p>
          <a:p>
            <a:pPr>
              <a:buNone/>
            </a:pPr>
            <a:r>
              <a:rPr lang="en-US" sz="1400" dirty="0" smtClean="0"/>
              <a:t>E-mail: </a:t>
            </a:r>
            <a:r>
              <a:rPr lang="en-US" sz="1400" u="sng" dirty="0" smtClean="0">
                <a:hlinkClick r:id="rId3"/>
              </a:rPr>
              <a:t>ulpian.hoti@yahoo.com</a:t>
            </a:r>
            <a:r>
              <a:rPr lang="en-US" sz="1400" dirty="0" smtClean="0"/>
              <a:t>                                             E-mail: </a:t>
            </a:r>
            <a:r>
              <a:rPr lang="en-US" sz="1400" dirty="0" smtClean="0">
                <a:hlinkClick r:id="rId4"/>
              </a:rPr>
              <a:t>romina.damini@gmail.com</a:t>
            </a:r>
            <a:r>
              <a:rPr lang="en-US" sz="1400" dirty="0" smtClean="0"/>
              <a:t> </a:t>
            </a:r>
          </a:p>
          <a:p>
            <a:pPr>
              <a:buNone/>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1"/>
            <a:ext cx="7315200" cy="1371599"/>
          </a:xfrm>
        </p:spPr>
        <p:txBody>
          <a:bodyPr/>
          <a:lstStyle/>
          <a:p>
            <a:r>
              <a:rPr lang="it-IT" dirty="0" smtClean="0"/>
              <a:t>METHODOLOGY</a:t>
            </a:r>
            <a:endParaRPr lang="en-US" dirty="0"/>
          </a:p>
        </p:txBody>
      </p:sp>
      <p:sp>
        <p:nvSpPr>
          <p:cNvPr id="3" name="Content Placeholder 2"/>
          <p:cNvSpPr>
            <a:spLocks noGrp="1"/>
          </p:cNvSpPr>
          <p:nvPr>
            <p:ph idx="1"/>
          </p:nvPr>
        </p:nvSpPr>
        <p:spPr/>
        <p:txBody>
          <a:bodyPr/>
          <a:lstStyle/>
          <a:p>
            <a:pPr>
              <a:buNone/>
            </a:pPr>
            <a:r>
              <a:rPr lang="en-US" sz="1600" b="1" dirty="0" smtClean="0"/>
              <a:t>MOSTLY NARRATIVE</a:t>
            </a:r>
          </a:p>
          <a:p>
            <a:pPr>
              <a:buNone/>
            </a:pPr>
            <a:r>
              <a:rPr lang="en-US" sz="1050" dirty="0" smtClean="0"/>
              <a:t>                                </a:t>
            </a:r>
          </a:p>
          <a:p>
            <a:pPr>
              <a:buNone/>
            </a:pPr>
            <a:endParaRPr lang="en-US" sz="1050" dirty="0" smtClean="0"/>
          </a:p>
          <a:p>
            <a:pPr>
              <a:buNone/>
            </a:pPr>
            <a:endParaRPr lang="en-US" sz="1800" dirty="0" smtClean="0"/>
          </a:p>
          <a:p>
            <a:pPr>
              <a:buNone/>
            </a:pPr>
            <a:endParaRPr lang="en-US" sz="1800" dirty="0" smtClean="0"/>
          </a:p>
          <a:p>
            <a:pPr>
              <a:buNone/>
            </a:pPr>
            <a:r>
              <a:rPr lang="en-US" sz="1800" dirty="0" smtClean="0"/>
              <a:t>Albanian legal acts</a:t>
            </a:r>
          </a:p>
          <a:p>
            <a:pPr>
              <a:buNone/>
            </a:pPr>
            <a:r>
              <a:rPr lang="en-US" sz="1800" dirty="0" smtClean="0"/>
              <a:t> Acts of the European Union</a:t>
            </a:r>
            <a:endParaRPr lang="en-US" sz="1800" dirty="0"/>
          </a:p>
        </p:txBody>
      </p:sp>
      <p:sp>
        <p:nvSpPr>
          <p:cNvPr id="5" name="Down Arrow 4"/>
          <p:cNvSpPr/>
          <p:nvPr/>
        </p:nvSpPr>
        <p:spPr bwMode="auto">
          <a:xfrm>
            <a:off x="685800" y="2819400"/>
            <a:ext cx="484632" cy="978408"/>
          </a:xfrm>
          <a:prstGeom prst="downArrow">
            <a:avLst/>
          </a:pr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Keywords</a:t>
            </a:r>
            <a:r>
              <a:rPr lang="en-US" sz="2800" i="1" dirty="0" smtClean="0"/>
              <a:t>:  </a:t>
            </a:r>
            <a:r>
              <a:rPr lang="en-US" sz="2800" dirty="0" smtClean="0"/>
              <a:t>Electronic commerce, on-line contracting, competition</a:t>
            </a:r>
            <a:r>
              <a:rPr lang="en-US" sz="3600" dirty="0" smtClean="0"/>
              <a:t/>
            </a:r>
            <a:br>
              <a:rPr lang="en-US" sz="3600" dirty="0" smtClean="0"/>
            </a:br>
            <a:endParaRPr lang="en-US" sz="3600" dirty="0"/>
          </a:p>
        </p:txBody>
      </p:sp>
      <p:sp>
        <p:nvSpPr>
          <p:cNvPr id="3" name="Content Placeholder 2"/>
          <p:cNvSpPr>
            <a:spLocks noGrp="1"/>
          </p:cNvSpPr>
          <p:nvPr>
            <p:ph idx="1"/>
          </p:nvPr>
        </p:nvSpPr>
        <p:spPr>
          <a:xfrm>
            <a:off x="990600" y="2514601"/>
            <a:ext cx="7315200" cy="3962400"/>
          </a:xfrm>
        </p:spPr>
        <p:txBody>
          <a:bodyPr/>
          <a:lstStyle/>
          <a:p>
            <a:pPr>
              <a:buNone/>
            </a:pPr>
            <a:r>
              <a:rPr lang="en-US" sz="2800" b="1" dirty="0" smtClean="0"/>
              <a:t>INTRODUCTION </a:t>
            </a:r>
          </a:p>
          <a:p>
            <a:r>
              <a:rPr lang="en-US" sz="2800" dirty="0" smtClean="0"/>
              <a:t>An understanding of e-commerce’s application and its importance. </a:t>
            </a:r>
          </a:p>
          <a:p>
            <a:r>
              <a:rPr lang="en-US" sz="2800" dirty="0" smtClean="0"/>
              <a:t>Identification of the different terms</a:t>
            </a:r>
          </a:p>
          <a:p>
            <a:r>
              <a:rPr lang="en-US" sz="2800" dirty="0" smtClean="0"/>
              <a:t>An overview of legal framework in Albania</a:t>
            </a:r>
          </a:p>
          <a:p>
            <a:r>
              <a:rPr lang="en-US" sz="2800" dirty="0" smtClean="0"/>
              <a:t>The benefits of this kind of commerce.</a:t>
            </a:r>
          </a:p>
          <a:p>
            <a:pPr>
              <a:buNone/>
            </a:pPr>
            <a:endParaRPr lang="en-US" sz="2800" dirty="0" smtClean="0"/>
          </a:p>
          <a:p>
            <a:endParaRPr lang="en-US" sz="2800" dirty="0" smtClean="0"/>
          </a:p>
          <a:p>
            <a:endParaRPr lang="en-US" sz="2800" dirty="0"/>
          </a:p>
        </p:txBody>
      </p:sp>
    </p:spTree>
    <p:extLst>
      <p:ext uri="{BB962C8B-B14F-4D97-AF65-F5344CB8AC3E}">
        <p14:creationId xmlns="" xmlns:p14="http://schemas.microsoft.com/office/powerpoint/2010/main" val="3700053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533400"/>
            <a:ext cx="7239000" cy="1219200"/>
          </a:xfrm>
        </p:spPr>
        <p:txBody>
          <a:bodyPr/>
          <a:lstStyle/>
          <a:p>
            <a:pPr>
              <a:buFont typeface="Arial" pitchFamily="34" charset="0"/>
              <a:buChar char="•"/>
            </a:pPr>
            <a:r>
              <a:rPr lang="en-US" sz="3200" b="1" dirty="0" smtClean="0"/>
              <a:t>Definition of electronic commerce</a:t>
            </a:r>
            <a:br>
              <a:rPr lang="en-US" sz="3200" b="1" dirty="0" smtClean="0"/>
            </a:br>
            <a:r>
              <a:rPr lang="en-US" sz="3200" b="1" dirty="0" smtClean="0"/>
              <a:t> Classification </a:t>
            </a:r>
            <a:r>
              <a:rPr lang="en-US" sz="3200" dirty="0" smtClean="0"/>
              <a:t/>
            </a:r>
            <a:br>
              <a:rPr lang="en-US" sz="3200" dirty="0" smtClean="0"/>
            </a:br>
            <a:endParaRPr lang="en-US" sz="3200" dirty="0"/>
          </a:p>
        </p:txBody>
      </p:sp>
      <p:sp>
        <p:nvSpPr>
          <p:cNvPr id="3" name="Content Placeholder 2"/>
          <p:cNvSpPr>
            <a:spLocks noGrp="1"/>
          </p:cNvSpPr>
          <p:nvPr>
            <p:ph idx="1"/>
          </p:nvPr>
        </p:nvSpPr>
        <p:spPr>
          <a:xfrm>
            <a:off x="533400" y="1524001"/>
            <a:ext cx="7772400" cy="4953000"/>
          </a:xfrm>
        </p:spPr>
        <p:txBody>
          <a:bodyPr/>
          <a:lstStyle/>
          <a:p>
            <a:r>
              <a:rPr lang="en-US" sz="2800" dirty="0" smtClean="0"/>
              <a:t>Electronic commerce (e-commerce) describes the buying, selling, and exchanging of products, services, and information via computer networks, primarily the Internet.</a:t>
            </a:r>
          </a:p>
          <a:p>
            <a:r>
              <a:rPr lang="en-US" sz="2800" dirty="0" smtClean="0"/>
              <a:t>Describing transactions conducted between business partners</a:t>
            </a:r>
          </a:p>
          <a:p>
            <a:r>
              <a:rPr lang="en-US" sz="2800" dirty="0" smtClean="0"/>
              <a:t>A diverse and interdisciplinary topic</a:t>
            </a:r>
            <a:endParaRPr lang="en-US" sz="2800" dirty="0"/>
          </a:p>
        </p:txBody>
      </p:sp>
    </p:spTree>
    <p:extLst>
      <p:ext uri="{BB962C8B-B14F-4D97-AF65-F5344CB8AC3E}">
        <p14:creationId xmlns="" xmlns:p14="http://schemas.microsoft.com/office/powerpoint/2010/main" val="2577887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1"/>
            <a:ext cx="7315200" cy="1371599"/>
          </a:xfrm>
        </p:spPr>
        <p:txBody>
          <a:bodyPr/>
          <a:lstStyle/>
          <a:p>
            <a:r>
              <a:rPr lang="en-US" sz="3200" dirty="0" smtClean="0"/>
              <a:t>Important types of EC</a:t>
            </a:r>
            <a:endParaRPr lang="en-US" sz="3200" dirty="0"/>
          </a:p>
        </p:txBody>
      </p:sp>
      <p:sp>
        <p:nvSpPr>
          <p:cNvPr id="3" name="Content Placeholder 2"/>
          <p:cNvSpPr>
            <a:spLocks noGrp="1"/>
          </p:cNvSpPr>
          <p:nvPr>
            <p:ph idx="1"/>
          </p:nvPr>
        </p:nvSpPr>
        <p:spPr>
          <a:xfrm>
            <a:off x="990600" y="1524001"/>
            <a:ext cx="7315200" cy="4419600"/>
          </a:xfrm>
        </p:spPr>
        <p:txBody>
          <a:bodyPr/>
          <a:lstStyle/>
          <a:p>
            <a:r>
              <a:rPr lang="en-US" sz="2800" i="1" dirty="0" smtClean="0"/>
              <a:t>Collaborative commerce (c-commerce)</a:t>
            </a:r>
          </a:p>
          <a:p>
            <a:r>
              <a:rPr lang="en-US" sz="2800" i="1" dirty="0" smtClean="0"/>
              <a:t>Business-to-consumers (B2C)</a:t>
            </a:r>
          </a:p>
          <a:p>
            <a:r>
              <a:rPr lang="en-US" sz="2800" i="1" dirty="0" smtClean="0"/>
              <a:t>Consumer-to-consumer (C2C)</a:t>
            </a:r>
            <a:endParaRPr lang="en-US" sz="2800" dirty="0" smtClean="0"/>
          </a:p>
          <a:p>
            <a:r>
              <a:rPr lang="en-US" sz="2800" i="1" dirty="0" smtClean="0"/>
              <a:t>Consumers to businesses (C2B)</a:t>
            </a:r>
          </a:p>
          <a:p>
            <a:r>
              <a:rPr lang="en-US" sz="2800" i="1" dirty="0" smtClean="0"/>
              <a:t>Intra business commerce</a:t>
            </a:r>
          </a:p>
          <a:p>
            <a:r>
              <a:rPr lang="en-US" sz="2800" i="1" dirty="0" smtClean="0"/>
              <a:t>Government-to-citizens (G2C) and to others</a:t>
            </a:r>
          </a:p>
          <a:p>
            <a:r>
              <a:rPr lang="en-US" sz="2800" i="1" dirty="0" smtClean="0"/>
              <a:t>Mobile commerce (m-commerce)</a:t>
            </a:r>
          </a:p>
          <a:p>
            <a:endParaRPr lang="en-US" sz="2800" i="1" dirty="0" smtClean="0"/>
          </a:p>
          <a:p>
            <a:endParaRPr lang="en-US" sz="2800" dirty="0"/>
          </a:p>
        </p:txBody>
      </p:sp>
    </p:spTree>
    <p:extLst>
      <p:ext uri="{BB962C8B-B14F-4D97-AF65-F5344CB8AC3E}">
        <p14:creationId xmlns="" xmlns:p14="http://schemas.microsoft.com/office/powerpoint/2010/main" val="26019407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905000" y="762000"/>
            <a:ext cx="6934200" cy="715963"/>
          </a:xfrm>
        </p:spPr>
        <p:txBody>
          <a:bodyPr/>
          <a:lstStyle/>
          <a:p>
            <a:r>
              <a:rPr lang="da-DK" sz="3200" dirty="0" smtClean="0">
                <a:solidFill>
                  <a:schemeClr val="accent1"/>
                </a:solidFill>
              </a:rPr>
              <a:t>Albanian legal framework</a:t>
            </a:r>
          </a:p>
        </p:txBody>
      </p:sp>
      <p:sp>
        <p:nvSpPr>
          <p:cNvPr id="60419" name="Rectangle 3"/>
          <p:cNvSpPr>
            <a:spLocks noGrp="1" noChangeArrowheads="1"/>
          </p:cNvSpPr>
          <p:nvPr>
            <p:ph type="body" idx="1"/>
          </p:nvPr>
        </p:nvSpPr>
        <p:spPr>
          <a:xfrm>
            <a:off x="1981200" y="1981200"/>
            <a:ext cx="6934200" cy="4267200"/>
          </a:xfrm>
        </p:spPr>
        <p:txBody>
          <a:bodyPr/>
          <a:lstStyle/>
          <a:p>
            <a:pPr>
              <a:lnSpc>
                <a:spcPct val="80000"/>
              </a:lnSpc>
            </a:pPr>
            <a:r>
              <a:rPr lang="en-US" sz="2800" dirty="0" smtClean="0"/>
              <a:t>Law </a:t>
            </a:r>
            <a:r>
              <a:rPr lang="en-US" sz="2800" i="1" dirty="0" smtClean="0"/>
              <a:t>"On electronic commerce</a:t>
            </a:r>
            <a:r>
              <a:rPr lang="en-US" sz="2800" dirty="0" smtClean="0"/>
              <a:t>" no.10128 dated 11.05.2009, as amended, </a:t>
            </a:r>
          </a:p>
          <a:p>
            <a:pPr>
              <a:lnSpc>
                <a:spcPct val="80000"/>
              </a:lnSpc>
            </a:pPr>
            <a:r>
              <a:rPr lang="en-US" sz="2800" i="1" dirty="0" smtClean="0"/>
              <a:t>"On electronic document</a:t>
            </a:r>
            <a:r>
              <a:rPr lang="en-US" sz="2800" dirty="0" smtClean="0"/>
              <a:t>" no. 10273 dated 29.04.2010; </a:t>
            </a:r>
          </a:p>
          <a:p>
            <a:pPr>
              <a:lnSpc>
                <a:spcPct val="80000"/>
              </a:lnSpc>
            </a:pPr>
            <a:r>
              <a:rPr lang="en-US" sz="2800" dirty="0" smtClean="0"/>
              <a:t>"</a:t>
            </a:r>
            <a:r>
              <a:rPr lang="en-US" sz="2800" i="1" dirty="0" smtClean="0"/>
              <a:t>On electronic signature</a:t>
            </a:r>
            <a:r>
              <a:rPr lang="en-US" sz="2800" dirty="0" smtClean="0"/>
              <a:t>" no. 9880 dated 25.02.2008, </a:t>
            </a:r>
          </a:p>
          <a:p>
            <a:pPr>
              <a:lnSpc>
                <a:spcPct val="80000"/>
              </a:lnSpc>
            </a:pPr>
            <a:r>
              <a:rPr lang="en-US" sz="2800" dirty="0" smtClean="0"/>
              <a:t>As amended; "</a:t>
            </a:r>
            <a:r>
              <a:rPr lang="en-US" sz="2800" i="1" dirty="0" smtClean="0"/>
              <a:t>On electronic communications</a:t>
            </a:r>
            <a:r>
              <a:rPr lang="en-US" sz="2800" dirty="0" smtClean="0"/>
              <a:t>" no. 9918 dated 19.05.2008</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t>Advantages of e-commerce</a:t>
            </a:r>
            <a:r>
              <a:rPr lang="en-US" sz="3200" dirty="0" smtClean="0"/>
              <a:t/>
            </a:r>
            <a:br>
              <a:rPr lang="en-US" sz="3200" dirty="0" smtClean="0"/>
            </a:br>
            <a:endParaRPr lang="en-US" sz="3200" dirty="0"/>
          </a:p>
        </p:txBody>
      </p:sp>
      <p:sp>
        <p:nvSpPr>
          <p:cNvPr id="3" name="Content Placeholder 2"/>
          <p:cNvSpPr>
            <a:spLocks noGrp="1"/>
          </p:cNvSpPr>
          <p:nvPr>
            <p:ph idx="1"/>
          </p:nvPr>
        </p:nvSpPr>
        <p:spPr/>
        <p:txBody>
          <a:bodyPr/>
          <a:lstStyle/>
          <a:p>
            <a:r>
              <a:rPr lang="en-US" sz="2800" i="1" dirty="0" smtClean="0"/>
              <a:t>Operational cost savings</a:t>
            </a:r>
            <a:r>
              <a:rPr lang="en-US" sz="2800" dirty="0" smtClean="0"/>
              <a:t>. </a:t>
            </a:r>
          </a:p>
          <a:p>
            <a:r>
              <a:rPr lang="en-US" sz="2800" i="1" dirty="0" smtClean="0"/>
              <a:t>Mass </a:t>
            </a:r>
            <a:r>
              <a:rPr lang="en-US" sz="2800" i="1" dirty="0" err="1" smtClean="0"/>
              <a:t>customisation</a:t>
            </a:r>
            <a:r>
              <a:rPr lang="en-US" sz="2800" dirty="0" smtClean="0"/>
              <a:t>.</a:t>
            </a:r>
          </a:p>
          <a:p>
            <a:r>
              <a:rPr lang="en-US" sz="2800" dirty="0" smtClean="0"/>
              <a:t>Benefits of e-commerce to society :</a:t>
            </a:r>
          </a:p>
          <a:p>
            <a:pPr lvl="1"/>
            <a:r>
              <a:rPr lang="en-US" sz="2400" dirty="0" smtClean="0"/>
              <a:t>Enables more flexible working practices</a:t>
            </a:r>
          </a:p>
          <a:p>
            <a:pPr lvl="1"/>
            <a:r>
              <a:rPr lang="en-US" sz="2400" dirty="0" smtClean="0"/>
              <a:t>Connects people. </a:t>
            </a:r>
          </a:p>
          <a:p>
            <a:pPr lvl="1"/>
            <a:r>
              <a:rPr lang="en-US" sz="2400" dirty="0" smtClean="0"/>
              <a:t>Facilitates delivery of public services</a:t>
            </a:r>
          </a:p>
          <a:p>
            <a:endParaRPr lang="en-US" sz="2800" dirty="0"/>
          </a:p>
        </p:txBody>
      </p:sp>
    </p:spTree>
    <p:extLst>
      <p:ext uri="{BB962C8B-B14F-4D97-AF65-F5344CB8AC3E}">
        <p14:creationId xmlns="" xmlns:p14="http://schemas.microsoft.com/office/powerpoint/2010/main" val="3318679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1"/>
            <a:ext cx="7467600" cy="1295399"/>
          </a:xfrm>
        </p:spPr>
        <p:txBody>
          <a:bodyPr/>
          <a:lstStyle/>
          <a:p>
            <a:r>
              <a:rPr lang="it-IT" dirty="0" smtClean="0"/>
              <a:t>Conclusions</a:t>
            </a:r>
            <a:endParaRPr lang="en-US" dirty="0"/>
          </a:p>
        </p:txBody>
      </p:sp>
      <p:sp>
        <p:nvSpPr>
          <p:cNvPr id="3" name="Content Placeholder 2"/>
          <p:cNvSpPr>
            <a:spLocks noGrp="1"/>
          </p:cNvSpPr>
          <p:nvPr>
            <p:ph idx="1"/>
          </p:nvPr>
        </p:nvSpPr>
        <p:spPr>
          <a:xfrm>
            <a:off x="990600" y="1524000"/>
            <a:ext cx="7315200" cy="3124199"/>
          </a:xfrm>
        </p:spPr>
        <p:txBody>
          <a:bodyPr/>
          <a:lstStyle/>
          <a:p>
            <a:pPr>
              <a:buFont typeface="Arial" pitchFamily="34" charset="0"/>
              <a:buChar char="•"/>
            </a:pPr>
            <a:r>
              <a:rPr lang="en-US" sz="2000" dirty="0" smtClean="0"/>
              <a:t>S</a:t>
            </a:r>
            <a:r>
              <a:rPr lang="en-US" sz="2000" dirty="0" smtClean="0"/>
              <a:t>preading </a:t>
            </a:r>
            <a:r>
              <a:rPr lang="en-US" sz="2000" dirty="0" smtClean="0"/>
              <a:t>in our country</a:t>
            </a:r>
          </a:p>
          <a:p>
            <a:pPr>
              <a:buFont typeface="Arial" pitchFamily="34" charset="0"/>
              <a:buChar char="•"/>
            </a:pPr>
            <a:r>
              <a:rPr lang="en-US" sz="2000" dirty="0" smtClean="0"/>
              <a:t>B2C contracts remain the dominant form. </a:t>
            </a:r>
          </a:p>
          <a:p>
            <a:pPr>
              <a:buFont typeface="Arial" pitchFamily="34" charset="0"/>
              <a:buChar char="•"/>
            </a:pPr>
            <a:r>
              <a:rPr lang="en-US" sz="2000" dirty="0" smtClean="0"/>
              <a:t>Tourism, goods and services, but also public procurements are areas where it is more evident.</a:t>
            </a:r>
          </a:p>
          <a:p>
            <a:r>
              <a:rPr lang="en-US" sz="2000" dirty="0" smtClean="0"/>
              <a:t> Electronic commerce presents some outstanding advantages, such as speed, flexibility, cost reduction, eliminating geographical barriers etc.</a:t>
            </a:r>
          </a:p>
          <a:p>
            <a:r>
              <a:rPr lang="en-US" sz="2000" dirty="0" smtClean="0"/>
              <a:t>E-commerce allows people to carry out businesses without the barriers of time or distance.   </a:t>
            </a:r>
            <a:endParaRPr lang="en-US" sz="2000" dirty="0"/>
          </a:p>
        </p:txBody>
      </p:sp>
    </p:spTree>
  </p:cSld>
  <p:clrMapOvr>
    <a:masterClrMapping/>
  </p:clrMapOvr>
</p:sld>
</file>

<file path=ppt/theme/theme1.xml><?xml version="1.0" encoding="utf-8"?>
<a:theme xmlns:a="http://schemas.openxmlformats.org/drawingml/2006/main" name="powerpoint-template">
  <a:themeElements>
    <a:clrScheme name="powerpoint-template-24 8">
      <a:dk1>
        <a:srgbClr val="4D4D4D"/>
      </a:dk1>
      <a:lt1>
        <a:srgbClr val="FFFFFF"/>
      </a:lt1>
      <a:dk2>
        <a:srgbClr val="4D4D4D"/>
      </a:dk2>
      <a:lt2>
        <a:srgbClr val="191C42"/>
      </a:lt2>
      <a:accent1>
        <a:srgbClr val="4A4F80"/>
      </a:accent1>
      <a:accent2>
        <a:srgbClr val="A0B1CF"/>
      </a:accent2>
      <a:accent3>
        <a:srgbClr val="FFFFFF"/>
      </a:accent3>
      <a:accent4>
        <a:srgbClr val="404040"/>
      </a:accent4>
      <a:accent5>
        <a:srgbClr val="B1B2C0"/>
      </a:accent5>
      <a:accent6>
        <a:srgbClr val="91A0BB"/>
      </a:accent6>
      <a:hlink>
        <a:srgbClr val="718BC8"/>
      </a:hlink>
      <a:folHlink>
        <a:srgbClr val="DDDDDD"/>
      </a:folHlink>
    </a:clrScheme>
    <a:fontScheme name="powerpoint-template-24">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0E0F83"/>
        </a:lt2>
        <a:accent1>
          <a:srgbClr val="4049D2"/>
        </a:accent1>
        <a:accent2>
          <a:srgbClr val="494FD9"/>
        </a:accent2>
        <a:accent3>
          <a:srgbClr val="FFFFFF"/>
        </a:accent3>
        <a:accent4>
          <a:srgbClr val="404040"/>
        </a:accent4>
        <a:accent5>
          <a:srgbClr val="AFB1E5"/>
        </a:accent5>
        <a:accent6>
          <a:srgbClr val="4147C4"/>
        </a:accent6>
        <a:hlink>
          <a:srgbClr val="757DD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4B8ACD"/>
        </a:lt2>
        <a:accent1>
          <a:srgbClr val="5C98C2"/>
        </a:accent1>
        <a:accent2>
          <a:srgbClr val="93BAD6"/>
        </a:accent2>
        <a:accent3>
          <a:srgbClr val="FFFFFF"/>
        </a:accent3>
        <a:accent4>
          <a:srgbClr val="404040"/>
        </a:accent4>
        <a:accent5>
          <a:srgbClr val="B5CADD"/>
        </a:accent5>
        <a:accent6>
          <a:srgbClr val="85A8C2"/>
        </a:accent6>
        <a:hlink>
          <a:srgbClr val="AECDE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114682"/>
        </a:lt2>
        <a:accent1>
          <a:srgbClr val="295B99"/>
        </a:accent1>
        <a:accent2>
          <a:srgbClr val="406DA6"/>
        </a:accent2>
        <a:accent3>
          <a:srgbClr val="FFFFFF"/>
        </a:accent3>
        <a:accent4>
          <a:srgbClr val="404040"/>
        </a:accent4>
        <a:accent5>
          <a:srgbClr val="ACB5CA"/>
        </a:accent5>
        <a:accent6>
          <a:srgbClr val="396296"/>
        </a:accent6>
        <a:hlink>
          <a:srgbClr val="5F84B5"/>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1984CC"/>
        </a:lt2>
        <a:accent1>
          <a:srgbClr val="0960AF"/>
        </a:accent1>
        <a:accent2>
          <a:srgbClr val="05438C"/>
        </a:accent2>
        <a:accent3>
          <a:srgbClr val="FFFFFF"/>
        </a:accent3>
        <a:accent4>
          <a:srgbClr val="404040"/>
        </a:accent4>
        <a:accent5>
          <a:srgbClr val="AAB6D4"/>
        </a:accent5>
        <a:accent6>
          <a:srgbClr val="043C7E"/>
        </a:accent6>
        <a:hlink>
          <a:srgbClr val="023069"/>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116DE4"/>
        </a:lt2>
        <a:accent1>
          <a:srgbClr val="235CAF"/>
        </a:accent1>
        <a:accent2>
          <a:srgbClr val="54A1EE"/>
        </a:accent2>
        <a:accent3>
          <a:srgbClr val="FFFFFF"/>
        </a:accent3>
        <a:accent4>
          <a:srgbClr val="404040"/>
        </a:accent4>
        <a:accent5>
          <a:srgbClr val="ACB5D4"/>
        </a:accent5>
        <a:accent6>
          <a:srgbClr val="4B91D8"/>
        </a:accent6>
        <a:hlink>
          <a:srgbClr val="1391E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191C42"/>
        </a:lt2>
        <a:accent1>
          <a:srgbClr val="4A4F80"/>
        </a:accent1>
        <a:accent2>
          <a:srgbClr val="A0B1CF"/>
        </a:accent2>
        <a:accent3>
          <a:srgbClr val="FFFFFF"/>
        </a:accent3>
        <a:accent4>
          <a:srgbClr val="404040"/>
        </a:accent4>
        <a:accent5>
          <a:srgbClr val="B1B2C0"/>
        </a:accent5>
        <a:accent6>
          <a:srgbClr val="91A0BB"/>
        </a:accent6>
        <a:hlink>
          <a:srgbClr val="718BC8"/>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87</TotalTime>
  <Words>494</Words>
  <Application>Microsoft Office PowerPoint</Application>
  <PresentationFormat>On-screen Show (4:3)</PresentationFormat>
  <Paragraphs>81</Paragraphs>
  <Slides>13</Slides>
  <Notes>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powerpoint-template</vt:lpstr>
      <vt:lpstr> ELECTRONIC COMMERCE,  A NOVELTY IN ALBANIA</vt:lpstr>
      <vt:lpstr>AUTHORS </vt:lpstr>
      <vt:lpstr>METHODOLOGY</vt:lpstr>
      <vt:lpstr>Keywords:  Electronic commerce, on-line contracting, competition </vt:lpstr>
      <vt:lpstr>Definition of electronic commerce  Classification  </vt:lpstr>
      <vt:lpstr>Important types of EC</vt:lpstr>
      <vt:lpstr>Albanian legal framework</vt:lpstr>
      <vt:lpstr>Advantages of e-commerce </vt:lpstr>
      <vt:lpstr>Conclusions</vt:lpstr>
      <vt:lpstr>Slide 10</vt:lpstr>
      <vt:lpstr>LITERATURE</vt:lpstr>
      <vt:lpstr>Slide 12</vt:lpstr>
      <vt:lpstr>Slide 13</vt:lpstr>
    </vt:vector>
  </TitlesOfParts>
  <Company>n0ak95</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E-commerce</dc:title>
  <dc:creator>RDamini</dc:creator>
  <cp:lastModifiedBy>PC</cp:lastModifiedBy>
  <cp:revision>26</cp:revision>
  <dcterms:created xsi:type="dcterms:W3CDTF">2014-06-22T14:45:05Z</dcterms:created>
  <dcterms:modified xsi:type="dcterms:W3CDTF">2015-05-22T06:26:03Z</dcterms:modified>
</cp:coreProperties>
</file>