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2941AB-2295-4A96-A431-A1649B03AB6F}" type="datetimeFigureOut">
              <a:rPr lang="en-US" smtClean="0"/>
              <a:pPr/>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941AB-2295-4A96-A431-A1649B03AB6F}" type="datetimeFigureOut">
              <a:rPr lang="en-US" smtClean="0"/>
              <a:pPr/>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941AB-2295-4A96-A431-A1649B03AB6F}" type="datetimeFigureOut">
              <a:rPr lang="en-US" smtClean="0"/>
              <a:pPr/>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941AB-2295-4A96-A431-A1649B03AB6F}" type="datetimeFigureOut">
              <a:rPr lang="en-US" smtClean="0"/>
              <a:pPr/>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941AB-2295-4A96-A431-A1649B03AB6F}" type="datetimeFigureOut">
              <a:rPr lang="en-US" smtClean="0"/>
              <a:pPr/>
              <a:t>6/6/2015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2941AB-2295-4A96-A431-A1649B03AB6F}" type="datetimeFigureOut">
              <a:rPr lang="en-US" smtClean="0"/>
              <a:pPr/>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2941AB-2295-4A96-A431-A1649B03AB6F}" type="datetimeFigureOut">
              <a:rPr lang="en-US" smtClean="0"/>
              <a:pPr/>
              <a:t>6/6/2015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2941AB-2295-4A96-A431-A1649B03AB6F}" type="datetimeFigureOut">
              <a:rPr lang="en-US" smtClean="0"/>
              <a:pPr/>
              <a:t>6/6/2015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941AB-2295-4A96-A431-A1649B03AB6F}" type="datetimeFigureOut">
              <a:rPr lang="en-US" smtClean="0"/>
              <a:pPr/>
              <a:t>6/6/2015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941AB-2295-4A96-A431-A1649B03AB6F}" type="datetimeFigureOut">
              <a:rPr lang="en-US" smtClean="0"/>
              <a:pPr/>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941AB-2295-4A96-A431-A1649B03AB6F}" type="datetimeFigureOut">
              <a:rPr lang="en-US" smtClean="0"/>
              <a:pPr/>
              <a:t>6/6/2015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3DED0-30F4-4D8B-A32A-51F912BA81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941AB-2295-4A96-A431-A1649B03AB6F}" type="datetimeFigureOut">
              <a:rPr lang="en-US" smtClean="0"/>
              <a:pPr/>
              <a:t>6/6/2015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3DED0-30F4-4D8B-A32A-51F912BA81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q-AL" b="1" dirty="0"/>
              <a:t>TERMINATION OF EMPLOYMENT RELATIONSHIP</a:t>
            </a:r>
            <a:r>
              <a:rPr lang="en-US" dirty="0"/>
              <a:t/>
            </a:r>
            <a:br>
              <a:rPr lang="en-US" dirty="0"/>
            </a:br>
            <a:endParaRPr lang="en-US" dirty="0"/>
          </a:p>
        </p:txBody>
      </p:sp>
      <p:sp>
        <p:nvSpPr>
          <p:cNvPr id="3" name="Subtitle 2"/>
          <p:cNvSpPr>
            <a:spLocks noGrp="1"/>
          </p:cNvSpPr>
          <p:nvPr>
            <p:ph type="subTitle" idx="1"/>
          </p:nvPr>
        </p:nvSpPr>
        <p:spPr/>
        <p:txBody>
          <a:bodyPr>
            <a:normAutofit fontScale="92500"/>
          </a:bodyPr>
          <a:lstStyle/>
          <a:p>
            <a:r>
              <a:rPr lang="sq-AL" dirty="0"/>
              <a:t>Msc.Muhamet Binaku PhD Candidate </a:t>
            </a:r>
            <a:endParaRPr lang="en-US" dirty="0"/>
          </a:p>
          <a:p>
            <a:r>
              <a:rPr lang="sq-AL" dirty="0"/>
              <a:t>European University of Tirana, </a:t>
            </a:r>
            <a:r>
              <a:rPr lang="sq-AL" dirty="0" smtClean="0"/>
              <a:t>Albania</a:t>
            </a:r>
            <a:endParaRPr lang="en-US" dirty="0"/>
          </a:p>
          <a:p>
            <a:r>
              <a:rPr lang="en-US" dirty="0" smtClean="0"/>
              <a:t>  binaku_15@hotmail.com</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Compensation of Salary during the Temporary Suspension </a:t>
            </a:r>
            <a:endParaRPr lang="en-US" dirty="0"/>
          </a:p>
        </p:txBody>
      </p:sp>
      <p:sp>
        <p:nvSpPr>
          <p:cNvPr id="3" name="Content Placeholder 2"/>
          <p:cNvSpPr>
            <a:spLocks noGrp="1"/>
          </p:cNvSpPr>
          <p:nvPr>
            <p:ph idx="1"/>
          </p:nvPr>
        </p:nvSpPr>
        <p:spPr/>
        <p:txBody>
          <a:bodyPr>
            <a:normAutofit lnSpcReduction="10000"/>
          </a:bodyPr>
          <a:lstStyle/>
          <a:p>
            <a:r>
              <a:rPr lang="en-US" dirty="0" smtClean="0"/>
              <a:t>During the temporary suspension from work, an employee is entitled to salary compensation in amount of fifty percent (50%). </a:t>
            </a:r>
          </a:p>
          <a:p>
            <a:r>
              <a:rPr lang="en-US" dirty="0" smtClean="0"/>
              <a:t>Temporary suspension from work under may not last more than six (6) months, during which period the employer shall either return the employee to work or shall terminate the </a:t>
            </a:r>
            <a:r>
              <a:rPr lang="en-US" dirty="0" err="1" smtClean="0"/>
              <a:t>labour</a:t>
            </a:r>
            <a:r>
              <a:rPr lang="en-US" dirty="0" smtClean="0"/>
              <a:t> contract.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Collective Dismissals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Cases where dismissals according to sub-paragraph 1.1 of paragraph 1, Article 70 of this Law, include at least ten percent (10%) of the employees but not less than twenty (20) employees discharged within a six (6) month period, shall be considered as collective dismissal.</a:t>
            </a:r>
          </a:p>
          <a:p>
            <a:r>
              <a:rPr lang="en-US" dirty="0" smtClean="0"/>
              <a:t>Prior to introducing such changes, an employer shall notify its employees and, where applicable, the employees’ trade union(s) one (1) month in advance in writing of the changes planned and their implications, including: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6600" dirty="0" smtClean="0"/>
              <a:t>Thank you!</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sq-AL" i="1" dirty="0"/>
              <a:t>Employees in working relations, except they have work obligations, they have also the legal right to be protected against any violation of their rights during the establishment of employment and termination of employment. </a:t>
            </a:r>
            <a:endParaRPr lang="en-US" i="1" dirty="0" smtClean="0"/>
          </a:p>
          <a:p>
            <a:r>
              <a:rPr lang="sq-AL" i="1" dirty="0"/>
              <a:t>Upon termination of employment, the employee who had lost status and therefore it ceases to enjoy the rights arising from employment, which has carried out during the time he was employed. </a:t>
            </a:r>
            <a:endParaRPr lang="en-US" i="1" dirty="0" smtClean="0"/>
          </a:p>
          <a:p>
            <a:r>
              <a:rPr lang="en-US" i="1" dirty="0" smtClean="0"/>
              <a:t>T</a:t>
            </a:r>
            <a:r>
              <a:rPr lang="sq-AL" i="1" dirty="0" smtClean="0"/>
              <a:t>aking </a:t>
            </a:r>
            <a:r>
              <a:rPr lang="sq-AL" i="1" dirty="0"/>
              <a:t>into account the consequences of termination of employment, the legislator has determined the cases and the conditions for employees work termination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smtClean="0"/>
              <a:t>With the death of the employee; </a:t>
            </a:r>
          </a:p>
          <a:p>
            <a:r>
              <a:rPr lang="en-US" dirty="0" smtClean="0"/>
              <a:t>With the death of the employer when the work performed or services provided by the employee are of personal nature and the contract cannot be extended to the successors of employer; </a:t>
            </a:r>
          </a:p>
          <a:p>
            <a:r>
              <a:rPr lang="en-US" dirty="0" smtClean="0"/>
              <a:t>With the expiry of duration of contract;</a:t>
            </a:r>
          </a:p>
          <a:p>
            <a:r>
              <a:rPr lang="en-US" dirty="0" smtClean="0"/>
              <a:t>When an employee reaches the pension age, sixty- five (65) years of age;</a:t>
            </a:r>
          </a:p>
          <a:p>
            <a:r>
              <a:rPr lang="en-US" dirty="0" smtClean="0"/>
              <a:t>On the day of the submission of plenipotentiary proof of the loss of </a:t>
            </a:r>
            <a:r>
              <a:rPr lang="en-US" dirty="0" err="1" smtClean="0"/>
              <a:t>labour</a:t>
            </a:r>
            <a:r>
              <a:rPr lang="en-US" dirty="0" smtClean="0"/>
              <a:t> competencies;</a:t>
            </a:r>
          </a:p>
          <a:p>
            <a:r>
              <a:rPr lang="en-US" dirty="0" smtClean="0"/>
              <a:t>If an employee shall serve a sentence which will last longer than six (6) </a:t>
            </a:r>
            <a:r>
              <a:rPr lang="en-US" dirty="0" err="1" smtClean="0"/>
              <a:t>motnhs</a:t>
            </a:r>
            <a:r>
              <a:rPr lang="en-US" dirty="0" smtClean="0"/>
              <a:t>;</a:t>
            </a:r>
          </a:p>
          <a:p>
            <a:r>
              <a:rPr lang="en-US" dirty="0" smtClean="0"/>
              <a:t>With the decision of the competent court, which leads to the termination of employment relationship; </a:t>
            </a:r>
          </a:p>
          <a:p>
            <a:r>
              <a:rPr lang="en-US" dirty="0" smtClean="0"/>
              <a:t>With the bankruptcy or liquidation of the enterprise; </a:t>
            </a:r>
          </a:p>
          <a:p>
            <a:r>
              <a:rPr lang="en-US" dirty="0" smtClean="0"/>
              <a:t>Other cases specified by Laws in force.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Termination of Employment Contract with the Agreement </a:t>
            </a:r>
            <a:endParaRPr lang="en-US" dirty="0"/>
          </a:p>
        </p:txBody>
      </p:sp>
      <p:sp>
        <p:nvSpPr>
          <p:cNvPr id="3" name="Content Placeholder 2"/>
          <p:cNvSpPr>
            <a:spLocks noGrp="1"/>
          </p:cNvSpPr>
          <p:nvPr>
            <p:ph idx="1"/>
          </p:nvPr>
        </p:nvSpPr>
        <p:spPr/>
        <p:txBody>
          <a:bodyPr/>
          <a:lstStyle/>
          <a:p>
            <a:r>
              <a:rPr lang="en-US" dirty="0" smtClean="0"/>
              <a:t>An employment contract may be terminated with the agreement of the employer and the employee. </a:t>
            </a:r>
          </a:p>
          <a:p>
            <a:r>
              <a:rPr lang="en-US" dirty="0" smtClean="0"/>
              <a:t>In cases of termination of employment contract with agreement, the employer is obliged to execute the salary to the employee for the days of the termination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Termination of the Contract by the Employee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Each one from the employers to the private sector and in the public sector, have the right to concern employers with this </a:t>
            </a:r>
            <a:r>
              <a:rPr lang="en-US" dirty="0" err="1" smtClean="0"/>
              <a:t>noticification</a:t>
            </a:r>
            <a:r>
              <a:rPr lang="en-US" dirty="0" smtClean="0"/>
              <a:t> that will terminate this contract.</a:t>
            </a:r>
          </a:p>
          <a:p>
            <a:r>
              <a:rPr lang="en-US" dirty="0" smtClean="0"/>
              <a:t>The deadline of this notification depends from the status of the employer</a:t>
            </a:r>
          </a:p>
          <a:p>
            <a:r>
              <a:rPr lang="en-US" dirty="0" smtClean="0"/>
              <a:t>In case of interruption of the contract with agreement , employer is obligated to pay the salary of employers, salary for the days of work until the interruption of it.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Termination of Employment Contract by the Employer</a:t>
            </a:r>
            <a:endParaRPr lang="en-US" dirty="0"/>
          </a:p>
        </p:txBody>
      </p:sp>
      <p:sp>
        <p:nvSpPr>
          <p:cNvPr id="3" name="Content Placeholder 2"/>
          <p:cNvSpPr>
            <a:spLocks noGrp="1"/>
          </p:cNvSpPr>
          <p:nvPr>
            <p:ph idx="1"/>
          </p:nvPr>
        </p:nvSpPr>
        <p:spPr/>
        <p:txBody>
          <a:bodyPr/>
          <a:lstStyle/>
          <a:p>
            <a:r>
              <a:rPr lang="en-US" dirty="0" smtClean="0"/>
              <a:t>Employer can terminate the contract of employee with </a:t>
            </a:r>
            <a:r>
              <a:rPr lang="en-US" dirty="0" err="1" smtClean="0"/>
              <a:t>announcment</a:t>
            </a:r>
            <a:r>
              <a:rPr lang="en-US" dirty="0" smtClean="0"/>
              <a:t>, in case that the termination will be justified, because of to the </a:t>
            </a:r>
            <a:r>
              <a:rPr lang="en-US" dirty="0" err="1" smtClean="0"/>
              <a:t>economik</a:t>
            </a:r>
            <a:r>
              <a:rPr lang="en-US" dirty="0" smtClean="0"/>
              <a:t> ,</a:t>
            </a:r>
            <a:r>
              <a:rPr lang="en-US" dirty="0" err="1" smtClean="0"/>
              <a:t>tecnik</a:t>
            </a:r>
            <a:r>
              <a:rPr lang="en-US" dirty="0" smtClean="0"/>
              <a:t> and </a:t>
            </a:r>
            <a:r>
              <a:rPr lang="en-US" dirty="0" err="1" smtClean="0"/>
              <a:t>organizativ</a:t>
            </a:r>
            <a:r>
              <a:rPr lang="en-US" dirty="0" smtClean="0"/>
              <a:t> reasoning.</a:t>
            </a:r>
          </a:p>
          <a:p>
            <a:r>
              <a:rPr lang="en-US" dirty="0" smtClean="0"/>
              <a:t>In case when the </a:t>
            </a:r>
            <a:r>
              <a:rPr lang="en-US" dirty="0" err="1" smtClean="0"/>
              <a:t>empoye</a:t>
            </a:r>
            <a:r>
              <a:rPr lang="en-US" dirty="0" smtClean="0"/>
              <a:t> is not able to finish obligation from the employment contract for the reason of loss of skill to finish his jobs etc.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Notification period for termination of employment contract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employer may terminate an employment contract for an indefinite period according to Article 70 of this Law with the following periods of notification:</a:t>
            </a:r>
          </a:p>
          <a:p>
            <a:r>
              <a:rPr lang="en-US" dirty="0" smtClean="0"/>
              <a:t>From six (6) months - 2 years of employment, thirty (30) calendar days; </a:t>
            </a:r>
          </a:p>
          <a:p>
            <a:r>
              <a:rPr lang="en-US" dirty="0" err="1" smtClean="0"/>
              <a:t>Ffrom</a:t>
            </a:r>
            <a:r>
              <a:rPr lang="en-US" dirty="0" smtClean="0"/>
              <a:t> two (2)- ten (10) years of employment: </a:t>
            </a:r>
            <a:r>
              <a:rPr lang="en-US" dirty="0" err="1" smtClean="0"/>
              <a:t>fourty</a:t>
            </a:r>
            <a:r>
              <a:rPr lang="en-US" dirty="0" smtClean="0"/>
              <a:t>-five (45) calendar days; </a:t>
            </a:r>
          </a:p>
          <a:p>
            <a:r>
              <a:rPr lang="en-US" dirty="0" smtClean="0"/>
              <a:t> Above ten (10) years of employment: sixty (60) calendar days.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Prior to the Termination of the Contract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The decision to terminate an employment contract shall be issued in writing and shall include the grounds for the dismissal. </a:t>
            </a:r>
          </a:p>
          <a:p>
            <a:r>
              <a:rPr lang="en-US" dirty="0" smtClean="0"/>
              <a:t>Employer is obliged to execute the salary and other allowances up to day of the termination of employment relationship. </a:t>
            </a:r>
          </a:p>
          <a:p>
            <a:r>
              <a:rPr lang="en-US" dirty="0" smtClean="0"/>
              <a:t>The employer may deny the employee access to the premises of the enterprises during the period of notification, namely prior to terminating the employment contract.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Temporary Suspension from Work</a:t>
            </a:r>
            <a:endParaRPr lang="en-US" dirty="0"/>
          </a:p>
        </p:txBody>
      </p:sp>
      <p:sp>
        <p:nvSpPr>
          <p:cNvPr id="3" name="Content Placeholder 2"/>
          <p:cNvSpPr>
            <a:spLocks noGrp="1"/>
          </p:cNvSpPr>
          <p:nvPr>
            <p:ph idx="1"/>
          </p:nvPr>
        </p:nvSpPr>
        <p:spPr/>
        <p:txBody>
          <a:bodyPr>
            <a:normAutofit/>
          </a:bodyPr>
          <a:lstStyle/>
          <a:p>
            <a:r>
              <a:rPr lang="en-US" dirty="0" smtClean="0"/>
              <a:t>An employee may be temporary suspended from work if: </a:t>
            </a:r>
          </a:p>
          <a:p>
            <a:r>
              <a:rPr lang="en-US" dirty="0" smtClean="0"/>
              <a:t>Criminal procedures are initiated against an employee because of alleged criminal offence of any kind; </a:t>
            </a:r>
          </a:p>
          <a:p>
            <a:r>
              <a:rPr lang="en-US" dirty="0" smtClean="0"/>
              <a:t>An employee is detained; </a:t>
            </a:r>
          </a:p>
          <a:p>
            <a:r>
              <a:rPr lang="en-US" dirty="0" smtClean="0"/>
              <a:t>An employee conducts a serious violation of work related obligations defined by this Law</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818</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TERMINATION OF EMPLOYMENT RELATIONSHIP </vt:lpstr>
      <vt:lpstr>Slide 2</vt:lpstr>
      <vt:lpstr>Slide 3</vt:lpstr>
      <vt:lpstr>Termination of Employment Contract with the Agreement </vt:lpstr>
      <vt:lpstr>Termination of the Contract by the Employee </vt:lpstr>
      <vt:lpstr>Termination of Employment Contract by the Employer</vt:lpstr>
      <vt:lpstr>Notification period for termination of employment contract </vt:lpstr>
      <vt:lpstr>Procedure Prior to the Termination of the Contract </vt:lpstr>
      <vt:lpstr>Temporary Suspension from Work</vt:lpstr>
      <vt:lpstr>Compensation of Salary during the Temporary Suspension </vt:lpstr>
      <vt:lpstr>Collective Dismissals </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TERMINATION OF EMPLOYMENT RELATIONSHIP</dc:title>
  <dc:creator>Pbc KOsova</dc:creator>
  <cp:lastModifiedBy>1235 VH</cp:lastModifiedBy>
  <cp:revision>8</cp:revision>
  <dcterms:created xsi:type="dcterms:W3CDTF">2015-05-22T09:29:52Z</dcterms:created>
  <dcterms:modified xsi:type="dcterms:W3CDTF">2015-06-06T21:03:51Z</dcterms:modified>
</cp:coreProperties>
</file>