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12404D-E4D2-48DF-BAE3-8C2D959DFB1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1681777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12404D-E4D2-48DF-BAE3-8C2D959DFB1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3981367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12404D-E4D2-48DF-BAE3-8C2D959DFB1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58461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12404D-E4D2-48DF-BAE3-8C2D959DFB1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245652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12404D-E4D2-48DF-BAE3-8C2D959DFB1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138726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12404D-E4D2-48DF-BAE3-8C2D959DFB1C}"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57904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12404D-E4D2-48DF-BAE3-8C2D959DFB1C}" type="datetimeFigureOut">
              <a:rPr lang="en-US" smtClean="0"/>
              <a:t>3/9/2016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73929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12404D-E4D2-48DF-BAE3-8C2D959DFB1C}" type="datetimeFigureOut">
              <a:rPr lang="en-US" smtClean="0"/>
              <a:t>3/9/2016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169862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2404D-E4D2-48DF-BAE3-8C2D959DFB1C}" type="datetimeFigureOut">
              <a:rPr lang="en-US" smtClean="0"/>
              <a:t>3/9/2016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336640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12404D-E4D2-48DF-BAE3-8C2D959DFB1C}"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636146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12404D-E4D2-48DF-BAE3-8C2D959DFB1C}"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CB55A-DA7E-4825-B4D6-8F32A6B3DC4D}" type="slidenum">
              <a:rPr lang="en-US" smtClean="0"/>
              <a:t>‹#›</a:t>
            </a:fld>
            <a:endParaRPr lang="en-US"/>
          </a:p>
        </p:txBody>
      </p:sp>
    </p:spTree>
    <p:extLst>
      <p:ext uri="{BB962C8B-B14F-4D97-AF65-F5344CB8AC3E}">
        <p14:creationId xmlns:p14="http://schemas.microsoft.com/office/powerpoint/2010/main" val="1310076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12404D-E4D2-48DF-BAE3-8C2D959DFB1C}" type="datetimeFigureOut">
              <a:rPr lang="en-US" smtClean="0"/>
              <a:t>3/9/2016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CB55A-DA7E-4825-B4D6-8F32A6B3DC4D}" type="slidenum">
              <a:rPr lang="en-US" smtClean="0"/>
              <a:t>‹#›</a:t>
            </a:fld>
            <a:endParaRPr lang="en-US"/>
          </a:p>
        </p:txBody>
      </p:sp>
    </p:spTree>
    <p:extLst>
      <p:ext uri="{BB962C8B-B14F-4D97-AF65-F5344CB8AC3E}">
        <p14:creationId xmlns:p14="http://schemas.microsoft.com/office/powerpoint/2010/main" val="4260870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14400"/>
            <a:ext cx="7772400" cy="3295650"/>
          </a:xfrm>
        </p:spPr>
        <p:txBody>
          <a:bodyPr/>
          <a:lstStyle/>
          <a:p>
            <a:r>
              <a:rPr lang="en-US" b="1" dirty="0"/>
              <a:t>CHANGE MANAGEMENT IN MICROFINANCE INSTITUTIONS IN KOSOVO</a:t>
            </a:r>
            <a:r>
              <a:rPr lang="en-US" dirty="0"/>
              <a:t/>
            </a:r>
            <a:br>
              <a:rPr lang="en-US" dirty="0"/>
            </a:br>
            <a:endParaRPr lang="en-US" dirty="0"/>
          </a:p>
        </p:txBody>
      </p:sp>
      <p:sp>
        <p:nvSpPr>
          <p:cNvPr id="3" name="Subtitle 2"/>
          <p:cNvSpPr>
            <a:spLocks noGrp="1"/>
          </p:cNvSpPr>
          <p:nvPr>
            <p:ph type="subTitle" idx="1"/>
          </p:nvPr>
        </p:nvSpPr>
        <p:spPr>
          <a:xfrm>
            <a:off x="1676400" y="4419600"/>
            <a:ext cx="6400800" cy="1905000"/>
          </a:xfrm>
        </p:spPr>
        <p:txBody>
          <a:bodyPr/>
          <a:lstStyle/>
          <a:p>
            <a:r>
              <a:rPr lang="en-US" b="1" dirty="0" smtClean="0"/>
              <a:t>PhD. Candidate ENVER DACI</a:t>
            </a:r>
          </a:p>
          <a:p>
            <a:r>
              <a:rPr lang="en-US" b="1" dirty="0"/>
              <a:t>European University Of </a:t>
            </a:r>
            <a:r>
              <a:rPr lang="en-US" b="1" dirty="0" smtClean="0"/>
              <a:t>Tirana</a:t>
            </a:r>
          </a:p>
          <a:p>
            <a:r>
              <a:rPr lang="en-US" b="1" dirty="0"/>
              <a:t>e</a:t>
            </a:r>
            <a:r>
              <a:rPr lang="en-US" b="1" dirty="0" smtClean="0"/>
              <a:t>nver_daci@hotmail.com</a:t>
            </a:r>
            <a:endParaRPr lang="en-US" b="1" dirty="0"/>
          </a:p>
        </p:txBody>
      </p:sp>
    </p:spTree>
    <p:extLst>
      <p:ext uri="{BB962C8B-B14F-4D97-AF65-F5344CB8AC3E}">
        <p14:creationId xmlns:p14="http://schemas.microsoft.com/office/powerpoint/2010/main" val="4055509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 Resistance to change</a:t>
            </a:r>
            <a:endParaRPr lang="en-US" dirty="0"/>
          </a:p>
        </p:txBody>
      </p:sp>
      <p:sp>
        <p:nvSpPr>
          <p:cNvPr id="3" name="Content Placeholder 2"/>
          <p:cNvSpPr>
            <a:spLocks noGrp="1"/>
          </p:cNvSpPr>
          <p:nvPr>
            <p:ph idx="1"/>
          </p:nvPr>
        </p:nvSpPr>
        <p:spPr>
          <a:xfrm>
            <a:off x="457200" y="1066800"/>
            <a:ext cx="8229600" cy="5410200"/>
          </a:xfrm>
        </p:spPr>
        <p:txBody>
          <a:bodyPr/>
          <a:lstStyle/>
          <a:p>
            <a:pPr algn="just"/>
            <a:r>
              <a:rPr lang="en-US" dirty="0" smtClean="0"/>
              <a:t>As mentioned above, management of change is becoming increasingly important in today's business environment. </a:t>
            </a:r>
          </a:p>
          <a:p>
            <a:pPr algn="just"/>
            <a:r>
              <a:rPr lang="en-US" dirty="0" smtClean="0"/>
              <a:t>Change management has to do with acceptance of the amendment and its results from all those involved and affected by it, as well as effective management of resistance to change.</a:t>
            </a:r>
          </a:p>
          <a:p>
            <a:pPr algn="just"/>
            <a:r>
              <a:rPr lang="en-US" dirty="0" smtClean="0"/>
              <a:t>. According to various researchers, wherever there is change there is resistance.</a:t>
            </a:r>
          </a:p>
          <a:p>
            <a:pPr algn="just"/>
            <a:endParaRPr lang="en-US" dirty="0"/>
          </a:p>
        </p:txBody>
      </p:sp>
    </p:spTree>
    <p:extLst>
      <p:ext uri="{BB962C8B-B14F-4D97-AF65-F5344CB8AC3E}">
        <p14:creationId xmlns:p14="http://schemas.microsoft.com/office/powerpoint/2010/main" val="3632375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Resistance to change</a:t>
            </a:r>
            <a:endParaRPr lang="en-US" dirty="0"/>
          </a:p>
        </p:txBody>
      </p:sp>
      <p:sp>
        <p:nvSpPr>
          <p:cNvPr id="3" name="Content Placeholder 2"/>
          <p:cNvSpPr>
            <a:spLocks noGrp="1"/>
          </p:cNvSpPr>
          <p:nvPr>
            <p:ph idx="1"/>
          </p:nvPr>
        </p:nvSpPr>
        <p:spPr>
          <a:xfrm>
            <a:off x="457200" y="838200"/>
            <a:ext cx="8229600" cy="5791200"/>
          </a:xfrm>
        </p:spPr>
        <p:txBody>
          <a:bodyPr>
            <a:normAutofit lnSpcReduction="10000"/>
          </a:bodyPr>
          <a:lstStyle/>
          <a:p>
            <a:pPr algn="just"/>
            <a:r>
              <a:rPr lang="en-US" dirty="0" smtClean="0"/>
              <a:t>"Resistance to change in itself is neither good nor bad", it can be the basis or not, but always it is an important signal that requires further investigation by the management </a:t>
            </a:r>
          </a:p>
          <a:p>
            <a:pPr algn="just"/>
            <a:r>
              <a:rPr lang="en-US" dirty="0" smtClean="0"/>
              <a:t>Some important moments about the resilience during changes should be considered are:</a:t>
            </a:r>
          </a:p>
          <a:p>
            <a:pPr algn="just"/>
            <a:r>
              <a:rPr lang="en-US" dirty="0" smtClean="0"/>
              <a:t>Resistance conveys a message; it is a way of saying that a person has needs that are not met.</a:t>
            </a:r>
          </a:p>
          <a:p>
            <a:pPr algn="just"/>
            <a:r>
              <a:rPr lang="en-US" dirty="0" smtClean="0"/>
              <a:t>Resistance is a sign to understand that the process of change has started.</a:t>
            </a:r>
          </a:p>
          <a:p>
            <a:endParaRPr lang="en-US" dirty="0"/>
          </a:p>
        </p:txBody>
      </p:sp>
    </p:spTree>
    <p:extLst>
      <p:ext uri="{BB962C8B-B14F-4D97-AF65-F5344CB8AC3E}">
        <p14:creationId xmlns:p14="http://schemas.microsoft.com/office/powerpoint/2010/main" val="2909020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Resistance to change</a:t>
            </a:r>
            <a:endParaRPr lang="en-US" dirty="0"/>
          </a:p>
        </p:txBody>
      </p:sp>
      <p:sp>
        <p:nvSpPr>
          <p:cNvPr id="3" name="Content Placeholder 2"/>
          <p:cNvSpPr>
            <a:spLocks noGrp="1"/>
          </p:cNvSpPr>
          <p:nvPr>
            <p:ph idx="1"/>
          </p:nvPr>
        </p:nvSpPr>
        <p:spPr>
          <a:xfrm>
            <a:off x="457200" y="762000"/>
            <a:ext cx="8534400" cy="5943600"/>
          </a:xfrm>
        </p:spPr>
        <p:txBody>
          <a:bodyPr>
            <a:normAutofit fontScale="92500" lnSpcReduction="20000"/>
          </a:bodyPr>
          <a:lstStyle/>
          <a:p>
            <a:pPr marL="0" indent="0" algn="just">
              <a:buNone/>
            </a:pPr>
            <a:r>
              <a:rPr lang="en-US" dirty="0" smtClean="0"/>
              <a:t>• Resistance is often misinterpreted as if people do not want to change. In fact people want to grow and develop within the organization. But how change is managed brings distress to people and they show resistance.</a:t>
            </a:r>
          </a:p>
          <a:p>
            <a:pPr marL="0" indent="0" algn="just">
              <a:buNone/>
            </a:pPr>
            <a:r>
              <a:rPr lang="en-US" dirty="0" smtClean="0"/>
              <a:t>• Open resistance is 'healthy' because people understood the concerns and is easier to work with. While unspoken resistance is more difficult to treat because as long as the problems are not expressed can’t be treated.</a:t>
            </a:r>
          </a:p>
          <a:p>
            <a:pPr marL="0" indent="0" algn="just">
              <a:buNone/>
            </a:pPr>
            <a:r>
              <a:rPr lang="en-US" dirty="0" smtClean="0"/>
              <a:t>• The way we treated resistance will affect whether it will become an obstacle to change or not (Gregory 2003).</a:t>
            </a:r>
          </a:p>
          <a:p>
            <a:pPr marL="0" indent="0" algn="just">
              <a:buNone/>
            </a:pPr>
            <a:r>
              <a:rPr lang="en-US" dirty="0" smtClean="0"/>
              <a:t>Ford &amp; Ford (2009: 100) consider the resistance 'as an important form of feedback. </a:t>
            </a:r>
            <a:endParaRPr lang="en-US" dirty="0"/>
          </a:p>
        </p:txBody>
      </p:sp>
    </p:spTree>
    <p:extLst>
      <p:ext uri="{BB962C8B-B14F-4D97-AF65-F5344CB8AC3E}">
        <p14:creationId xmlns:p14="http://schemas.microsoft.com/office/powerpoint/2010/main" val="1745561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CONCLUSION</a:t>
            </a:r>
            <a:endParaRPr lang="en-US" dirty="0"/>
          </a:p>
        </p:txBody>
      </p:sp>
      <p:sp>
        <p:nvSpPr>
          <p:cNvPr id="3" name="Content Placeholder 2"/>
          <p:cNvSpPr>
            <a:spLocks noGrp="1"/>
          </p:cNvSpPr>
          <p:nvPr>
            <p:ph idx="1"/>
          </p:nvPr>
        </p:nvSpPr>
        <p:spPr>
          <a:xfrm>
            <a:off x="457200" y="762000"/>
            <a:ext cx="8229600" cy="5791200"/>
          </a:xfrm>
        </p:spPr>
        <p:txBody>
          <a:bodyPr>
            <a:normAutofit lnSpcReduction="10000"/>
          </a:bodyPr>
          <a:lstStyle/>
          <a:p>
            <a:pPr marL="0" indent="0">
              <a:buNone/>
            </a:pPr>
            <a:endParaRPr lang="en-US" dirty="0" smtClean="0"/>
          </a:p>
          <a:p>
            <a:pPr algn="just"/>
            <a:r>
              <a:rPr lang="en-US" dirty="0" smtClean="0"/>
              <a:t>Changes faced by various organizations are ranked from small changes to major changes / transformation. </a:t>
            </a:r>
          </a:p>
          <a:p>
            <a:pPr algn="just"/>
            <a:r>
              <a:rPr lang="en-US" dirty="0" smtClean="0"/>
              <a:t>Resistance is a phenomenon that accompanies change, and its mismanagement or misunderstanding of the causes of resistance can make it turn into an obstacle to change.</a:t>
            </a:r>
          </a:p>
          <a:p>
            <a:pPr algn="just"/>
            <a:r>
              <a:rPr lang="en-US" dirty="0"/>
              <a:t>Three of the most important challenges for management in the 21st century are: changing, technology and globalization. </a:t>
            </a:r>
          </a:p>
          <a:p>
            <a:endParaRPr lang="en-US" dirty="0"/>
          </a:p>
        </p:txBody>
      </p:sp>
    </p:spTree>
    <p:extLst>
      <p:ext uri="{BB962C8B-B14F-4D97-AF65-F5344CB8AC3E}">
        <p14:creationId xmlns:p14="http://schemas.microsoft.com/office/powerpoint/2010/main" val="70912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r>
              <a:rPr lang="en-US" dirty="0" smtClean="0"/>
              <a:t>CONCLUSION</a:t>
            </a:r>
            <a:endParaRPr lang="en-US" dirty="0"/>
          </a:p>
        </p:txBody>
      </p:sp>
      <p:sp>
        <p:nvSpPr>
          <p:cNvPr id="3" name="Content Placeholder 2"/>
          <p:cNvSpPr>
            <a:spLocks noGrp="1"/>
          </p:cNvSpPr>
          <p:nvPr>
            <p:ph idx="1"/>
          </p:nvPr>
        </p:nvSpPr>
        <p:spPr>
          <a:xfrm>
            <a:off x="457200" y="1066800"/>
            <a:ext cx="8229600" cy="5562600"/>
          </a:xfrm>
        </p:spPr>
        <p:txBody>
          <a:bodyPr>
            <a:normAutofit/>
          </a:bodyPr>
          <a:lstStyle/>
          <a:p>
            <a:pPr algn="just"/>
            <a:r>
              <a:rPr lang="en-US" dirty="0" smtClean="0"/>
              <a:t>In today's business environment organizations face the changes of various kinds. </a:t>
            </a:r>
          </a:p>
          <a:p>
            <a:pPr algn="just"/>
            <a:endParaRPr lang="en-US" dirty="0" smtClean="0"/>
          </a:p>
          <a:p>
            <a:pPr algn="just"/>
            <a:r>
              <a:rPr lang="en-US" dirty="0" smtClean="0"/>
              <a:t>The ability to change management is considered as an important component of the organization's ability to compete successfully.</a:t>
            </a:r>
          </a:p>
          <a:p>
            <a:pPr algn="just"/>
            <a:endParaRPr lang="en-US" dirty="0" smtClean="0"/>
          </a:p>
          <a:p>
            <a:pPr algn="just"/>
            <a:r>
              <a:rPr lang="en-US" dirty="0" smtClean="0"/>
              <a:t>Today leaders are working in one of the most dynamic environments we have ever seen, where change is rapid and frequent. </a:t>
            </a:r>
            <a:endParaRPr lang="en-US" dirty="0"/>
          </a:p>
        </p:txBody>
      </p:sp>
    </p:spTree>
    <p:extLst>
      <p:ext uri="{BB962C8B-B14F-4D97-AF65-F5344CB8AC3E}">
        <p14:creationId xmlns:p14="http://schemas.microsoft.com/office/powerpoint/2010/main" val="3099687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a:xfrm>
            <a:off x="228600" y="838200"/>
            <a:ext cx="8686800" cy="5867400"/>
          </a:xfrm>
        </p:spPr>
        <p:txBody>
          <a:bodyPr>
            <a:normAutofit fontScale="85000" lnSpcReduction="20000"/>
          </a:bodyPr>
          <a:lstStyle/>
          <a:p>
            <a:r>
              <a:rPr lang="en-US" dirty="0" smtClean="0"/>
              <a:t>1.	Alas R., (2007), ‘Management in firms and organizations’, Problems and Perspectives in Management, </a:t>
            </a:r>
            <a:r>
              <a:rPr lang="en-US" dirty="0" err="1" smtClean="0"/>
              <a:t>vol</a:t>
            </a:r>
            <a:r>
              <a:rPr lang="en-US" dirty="0" smtClean="0"/>
              <a:t> 5, no 2, 43-50.</a:t>
            </a:r>
          </a:p>
          <a:p>
            <a:r>
              <a:rPr lang="en-US" dirty="0" smtClean="0"/>
              <a:t>2.	Allen J., </a:t>
            </a:r>
            <a:r>
              <a:rPr lang="en-US" dirty="0" err="1" smtClean="0"/>
              <a:t>Jimmierson</a:t>
            </a:r>
            <a:r>
              <a:rPr lang="en-US" dirty="0" smtClean="0"/>
              <a:t> N.L., Bordia P., </a:t>
            </a:r>
            <a:r>
              <a:rPr lang="en-US" dirty="0" err="1" smtClean="0"/>
              <a:t>Irmer</a:t>
            </a:r>
            <a:r>
              <a:rPr lang="en-US" dirty="0" smtClean="0"/>
              <a:t> B.E., (2007), ‘Uncertainty during Organizational Change: Managing Perceptions through Communication’, Journal of Change Management, </a:t>
            </a:r>
            <a:r>
              <a:rPr lang="en-US" dirty="0" err="1" smtClean="0"/>
              <a:t>vol</a:t>
            </a:r>
            <a:r>
              <a:rPr lang="en-US" dirty="0" smtClean="0"/>
              <a:t> 7, no 2, 187-210.</a:t>
            </a:r>
          </a:p>
          <a:p>
            <a:r>
              <a:rPr lang="en-US" dirty="0" smtClean="0"/>
              <a:t>3.	</a:t>
            </a:r>
            <a:r>
              <a:rPr lang="en-US" dirty="0" err="1" smtClean="0"/>
              <a:t>Almaraz</a:t>
            </a:r>
            <a:r>
              <a:rPr lang="en-US" dirty="0" smtClean="0"/>
              <a:t> J., (1994), ‘Quality Management and the Process of Change’, Journal of Organizational Change Management, </a:t>
            </a:r>
            <a:r>
              <a:rPr lang="en-US" dirty="0" err="1" smtClean="0"/>
              <a:t>Vol</a:t>
            </a:r>
            <a:r>
              <a:rPr lang="en-US" dirty="0" smtClean="0"/>
              <a:t> 7, no 2, 6-14.</a:t>
            </a:r>
          </a:p>
          <a:p>
            <a:r>
              <a:rPr lang="en-US" dirty="0" smtClean="0"/>
              <a:t>4.	Bridges W., Bridges S., (2000), Leading Transition: A New Model for Change , Leader to Leader, No 16, Spring 2000.</a:t>
            </a:r>
          </a:p>
          <a:p>
            <a:r>
              <a:rPr lang="en-US" dirty="0" smtClean="0"/>
              <a:t>5.	</a:t>
            </a:r>
            <a:r>
              <a:rPr lang="en-US" dirty="0" err="1" smtClean="0"/>
              <a:t>Burnes</a:t>
            </a:r>
            <a:r>
              <a:rPr lang="en-US" dirty="0" smtClean="0"/>
              <a:t> B., (2009), Managing Change: a strategic approach to </a:t>
            </a:r>
            <a:r>
              <a:rPr lang="en-US" dirty="0" err="1" smtClean="0"/>
              <a:t>organisational</a:t>
            </a:r>
            <a:r>
              <a:rPr lang="en-US" dirty="0" smtClean="0"/>
              <a:t> dynamics, FT Prentice Hall, </a:t>
            </a:r>
            <a:r>
              <a:rPr lang="en-US" dirty="0" err="1" smtClean="0"/>
              <a:t>botimi</a:t>
            </a:r>
            <a:r>
              <a:rPr lang="en-US" dirty="0" smtClean="0"/>
              <a:t> i </a:t>
            </a:r>
            <a:r>
              <a:rPr lang="en-US" dirty="0" err="1" smtClean="0"/>
              <a:t>pestë</a:t>
            </a:r>
            <a:r>
              <a:rPr lang="en-US" dirty="0" smtClean="0"/>
              <a:t>.</a:t>
            </a:r>
          </a:p>
          <a:p>
            <a:endParaRPr lang="en-US" dirty="0"/>
          </a:p>
        </p:txBody>
      </p:sp>
    </p:spTree>
    <p:extLst>
      <p:ext uri="{BB962C8B-B14F-4D97-AF65-F5344CB8AC3E}">
        <p14:creationId xmlns:p14="http://schemas.microsoft.com/office/powerpoint/2010/main" val="4065765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dirty="0" smtClean="0"/>
              <a:t>REFERENCES</a:t>
            </a: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10000"/>
          </a:bodyPr>
          <a:lstStyle/>
          <a:p>
            <a:r>
              <a:rPr lang="en-US" dirty="0" smtClean="0"/>
              <a:t>6.	Ford J.D. &amp; Ford L.W., (2009), ‘Managing Yourself: Decoding resistance to change’, Harvard Business Review, </a:t>
            </a:r>
            <a:r>
              <a:rPr lang="en-US" dirty="0" err="1" smtClean="0"/>
              <a:t>pp</a:t>
            </a:r>
            <a:r>
              <a:rPr lang="en-US" dirty="0" smtClean="0"/>
              <a:t> 99-103, April 2009.</a:t>
            </a:r>
          </a:p>
          <a:p>
            <a:r>
              <a:rPr lang="en-US" dirty="0" smtClean="0"/>
              <a:t>7.	</a:t>
            </a:r>
            <a:r>
              <a:rPr lang="en-US" dirty="0" err="1" smtClean="0"/>
              <a:t>Goll</a:t>
            </a:r>
            <a:r>
              <a:rPr lang="en-US" dirty="0" smtClean="0"/>
              <a:t> I., Johnson N.B., </a:t>
            </a:r>
            <a:r>
              <a:rPr lang="en-US" dirty="0" err="1" smtClean="0"/>
              <a:t>Rasheed</a:t>
            </a:r>
            <a:r>
              <a:rPr lang="en-US" dirty="0" smtClean="0"/>
              <a:t> A.A., (2007), ‘Knowledge capability, strategic change and firm performance, the moderating role of the environment’, Management Decision, </a:t>
            </a:r>
            <a:r>
              <a:rPr lang="en-US" dirty="0" err="1" smtClean="0"/>
              <a:t>vol</a:t>
            </a:r>
            <a:r>
              <a:rPr lang="en-US" dirty="0" smtClean="0"/>
              <a:t> 45, no 2, 161-179.</a:t>
            </a:r>
          </a:p>
          <a:p>
            <a:r>
              <a:rPr lang="en-US" dirty="0" smtClean="0"/>
              <a:t>8.	</a:t>
            </a:r>
            <a:r>
              <a:rPr lang="en-US" dirty="0" err="1" smtClean="0"/>
              <a:t>Kume</a:t>
            </a:r>
            <a:r>
              <a:rPr lang="en-US" dirty="0" smtClean="0"/>
              <a:t> V., (2007), </a:t>
            </a:r>
            <a:r>
              <a:rPr lang="en-US" dirty="0" err="1" smtClean="0"/>
              <a:t>Manaxhimi</a:t>
            </a:r>
            <a:r>
              <a:rPr lang="en-US" dirty="0" smtClean="0"/>
              <a:t> </a:t>
            </a:r>
            <a:r>
              <a:rPr lang="en-US" dirty="0" err="1" smtClean="0"/>
              <a:t>Strategjik</a:t>
            </a:r>
            <a:r>
              <a:rPr lang="en-US" dirty="0" smtClean="0"/>
              <a:t>, </a:t>
            </a:r>
            <a:r>
              <a:rPr lang="en-US" dirty="0" err="1" smtClean="0"/>
              <a:t>Shtëpia</a:t>
            </a:r>
            <a:r>
              <a:rPr lang="en-US" dirty="0" smtClean="0"/>
              <a:t> </a:t>
            </a:r>
            <a:r>
              <a:rPr lang="en-US" dirty="0" err="1" smtClean="0"/>
              <a:t>botuese</a:t>
            </a:r>
            <a:r>
              <a:rPr lang="en-US" dirty="0" smtClean="0"/>
              <a:t> PEGI, </a:t>
            </a:r>
            <a:r>
              <a:rPr lang="en-US" dirty="0" err="1" smtClean="0"/>
              <a:t>Tiranë</a:t>
            </a:r>
            <a:r>
              <a:rPr lang="en-US" dirty="0" smtClean="0"/>
              <a:t>.</a:t>
            </a:r>
          </a:p>
          <a:p>
            <a:r>
              <a:rPr lang="en-US" dirty="0" smtClean="0"/>
              <a:t>9.	Lawrence P.,(2001), ‘’How to Deal with Resistance to Change’’, HBR Classic.</a:t>
            </a:r>
          </a:p>
          <a:p>
            <a:r>
              <a:rPr lang="en-US" dirty="0" smtClean="0"/>
              <a:t>10.	</a:t>
            </a:r>
            <a:r>
              <a:rPr lang="en-US" dirty="0" err="1" smtClean="0"/>
              <a:t>Liuhto</a:t>
            </a:r>
            <a:r>
              <a:rPr lang="en-US" dirty="0" smtClean="0"/>
              <a:t> K., (2001), ‘How much does size, age, or industry membership matter in transition?’, Problems of Economic Transition, </a:t>
            </a:r>
            <a:r>
              <a:rPr lang="en-US" dirty="0" err="1" smtClean="0"/>
              <a:t>vol</a:t>
            </a:r>
            <a:r>
              <a:rPr lang="en-US" dirty="0" smtClean="0"/>
              <a:t> 43, no 12, 6-49.</a:t>
            </a:r>
            <a:endParaRPr lang="en-US" dirty="0"/>
          </a:p>
        </p:txBody>
      </p:sp>
    </p:spTree>
    <p:extLst>
      <p:ext uri="{BB962C8B-B14F-4D97-AF65-F5344CB8AC3E}">
        <p14:creationId xmlns:p14="http://schemas.microsoft.com/office/powerpoint/2010/main" val="3100944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a:xfrm>
            <a:off x="457200" y="1066800"/>
            <a:ext cx="8229600" cy="5638800"/>
          </a:xfrm>
        </p:spPr>
        <p:txBody>
          <a:bodyPr>
            <a:normAutofit fontScale="70000" lnSpcReduction="20000"/>
          </a:bodyPr>
          <a:lstStyle/>
          <a:p>
            <a:r>
              <a:rPr lang="en-US" dirty="0" smtClean="0"/>
              <a:t>11.	Meyer K.E., </a:t>
            </a:r>
            <a:r>
              <a:rPr lang="en-US" dirty="0" err="1" smtClean="0"/>
              <a:t>Gelbuda</a:t>
            </a:r>
            <a:r>
              <a:rPr lang="en-US" dirty="0" smtClean="0"/>
              <a:t> M., (2006), ‘Process perspectives in international business research in CEE’, Management International Review, </a:t>
            </a:r>
            <a:r>
              <a:rPr lang="en-US" dirty="0" err="1" smtClean="0"/>
              <a:t>vol</a:t>
            </a:r>
            <a:r>
              <a:rPr lang="en-US" dirty="0" smtClean="0"/>
              <a:t> 46, 143-164.</a:t>
            </a:r>
          </a:p>
          <a:p>
            <a:r>
              <a:rPr lang="en-US" dirty="0" smtClean="0"/>
              <a:t>12.	Metcalfe B.A. and Metcalfe J.A., (2005), The Crucial Role of Leadership in Meeting the Challenges of Change, VISION-The Journal of Business Perspective, </a:t>
            </a:r>
            <a:r>
              <a:rPr lang="en-US" dirty="0" err="1" smtClean="0"/>
              <a:t>Vol</a:t>
            </a:r>
            <a:r>
              <a:rPr lang="en-US" dirty="0" smtClean="0"/>
              <a:t> 9, No 2, 27-39, April-June.</a:t>
            </a:r>
          </a:p>
          <a:p>
            <a:r>
              <a:rPr lang="en-US" dirty="0" smtClean="0"/>
              <a:t>13.	Nadler D.A. &amp; </a:t>
            </a:r>
            <a:r>
              <a:rPr lang="en-US" dirty="0" err="1" smtClean="0"/>
              <a:t>Tushman</a:t>
            </a:r>
            <a:r>
              <a:rPr lang="en-US" dirty="0" smtClean="0"/>
              <a:t> M.L., ‘The organization of the future: Strategic imperatives and core competences for the 21st century’, Organizational Dynamics, 45-60.</a:t>
            </a:r>
          </a:p>
          <a:p>
            <a:r>
              <a:rPr lang="en-US" dirty="0" smtClean="0"/>
              <a:t>14.	</a:t>
            </a:r>
            <a:r>
              <a:rPr lang="en-US" dirty="0" err="1" smtClean="0"/>
              <a:t>Okumus</a:t>
            </a:r>
            <a:r>
              <a:rPr lang="en-US" dirty="0" smtClean="0"/>
              <a:t> F. &amp; </a:t>
            </a:r>
            <a:r>
              <a:rPr lang="en-US" dirty="0" err="1" smtClean="0"/>
              <a:t>Hemmington</a:t>
            </a:r>
            <a:r>
              <a:rPr lang="en-US" dirty="0" smtClean="0"/>
              <a:t> N., (1998), ‘Barriers and resistance to change in hotel firms: an investigation at unit level’, International Journal of Contemporary Hospitality Management,10/7 1998, 283-288.</a:t>
            </a:r>
          </a:p>
          <a:p>
            <a:r>
              <a:rPr lang="en-US" dirty="0" smtClean="0"/>
              <a:t>15.	Smith I., (2005), ‘Resistance to change-recognition and response’, Emerald Group Publishing Limited, </a:t>
            </a:r>
            <a:r>
              <a:rPr lang="en-US" dirty="0" err="1" smtClean="0"/>
              <a:t>vol</a:t>
            </a:r>
            <a:r>
              <a:rPr lang="en-US" dirty="0" smtClean="0"/>
              <a:t> 26, no 8/9, 519-522.</a:t>
            </a:r>
          </a:p>
          <a:p>
            <a:r>
              <a:rPr lang="en-US" dirty="0" smtClean="0"/>
              <a:t>16.	</a:t>
            </a:r>
            <a:r>
              <a:rPr lang="en-US" dirty="0" err="1" smtClean="0"/>
              <a:t>Tichy</a:t>
            </a:r>
            <a:r>
              <a:rPr lang="en-US" dirty="0" smtClean="0"/>
              <a:t> N., (2007), ‘ The essentials of strategic change management’, The Journal of Business Strategy, Emerald </a:t>
            </a:r>
            <a:r>
              <a:rPr lang="en-US" dirty="0" err="1" smtClean="0"/>
              <a:t>Backfiles</a:t>
            </a:r>
            <a:r>
              <a:rPr lang="en-US" dirty="0" smtClean="0"/>
              <a:t> 2007, </a:t>
            </a:r>
            <a:r>
              <a:rPr lang="en-US" dirty="0" err="1" smtClean="0"/>
              <a:t>pp</a:t>
            </a:r>
            <a:r>
              <a:rPr lang="en-US" dirty="0" smtClean="0"/>
              <a:t> 55-67.</a:t>
            </a:r>
          </a:p>
          <a:p>
            <a:endParaRPr lang="en-US" dirty="0" smtClean="0"/>
          </a:p>
          <a:p>
            <a:endParaRPr lang="en-US" dirty="0"/>
          </a:p>
        </p:txBody>
      </p:sp>
    </p:spTree>
    <p:extLst>
      <p:ext uri="{BB962C8B-B14F-4D97-AF65-F5344CB8AC3E}">
        <p14:creationId xmlns:p14="http://schemas.microsoft.com/office/powerpoint/2010/main" val="701776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2133600"/>
            <a:ext cx="6629400" cy="1446550"/>
          </a:xfrm>
          <a:prstGeom prst="rect">
            <a:avLst/>
          </a:prstGeom>
        </p:spPr>
        <p:txBody>
          <a:bodyPr wrap="square">
            <a:spAutoFit/>
          </a:bodyPr>
          <a:lstStyle/>
          <a:p>
            <a:r>
              <a:rPr lang="en-US" sz="4400" dirty="0"/>
              <a:t>THANK YOU FOR YOUR ATTENTION</a:t>
            </a:r>
          </a:p>
        </p:txBody>
      </p:sp>
    </p:spTree>
    <p:extLst>
      <p:ext uri="{BB962C8B-B14F-4D97-AF65-F5344CB8AC3E}">
        <p14:creationId xmlns:p14="http://schemas.microsoft.com/office/powerpoint/2010/main" val="2169178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ABSTRACT</a:t>
            </a:r>
            <a:endParaRPr lang="en-US" dirty="0"/>
          </a:p>
        </p:txBody>
      </p:sp>
      <p:sp>
        <p:nvSpPr>
          <p:cNvPr id="3" name="Content Placeholder 2"/>
          <p:cNvSpPr>
            <a:spLocks noGrp="1"/>
          </p:cNvSpPr>
          <p:nvPr>
            <p:ph idx="1"/>
          </p:nvPr>
        </p:nvSpPr>
        <p:spPr>
          <a:xfrm>
            <a:off x="457200" y="1295400"/>
            <a:ext cx="8229600" cy="5334000"/>
          </a:xfrm>
        </p:spPr>
        <p:txBody>
          <a:bodyPr>
            <a:normAutofit fontScale="92500" lnSpcReduction="10000"/>
          </a:bodyPr>
          <a:lstStyle/>
          <a:p>
            <a:pPr algn="just"/>
            <a:r>
              <a:rPr lang="en-US" dirty="0" smtClean="0"/>
              <a:t>Change management is an important issue in today's business environment, which changes constantly. Change has become a constant for business organizations and microfinance institutions, which need to change in order to remain competitive in the market. </a:t>
            </a:r>
          </a:p>
          <a:p>
            <a:pPr algn="just"/>
            <a:r>
              <a:rPr lang="en-US" dirty="0" smtClean="0"/>
              <a:t>Organizations and microfinance institutions must anticipate and respond to environ- mental changes in order to remain competitive and survive. Therefore, need more information about how to run, managed and in particular how to change organizations.</a:t>
            </a:r>
            <a:endParaRPr lang="en-US" dirty="0"/>
          </a:p>
        </p:txBody>
      </p:sp>
    </p:spTree>
    <p:extLst>
      <p:ext uri="{BB962C8B-B14F-4D97-AF65-F5344CB8AC3E}">
        <p14:creationId xmlns:p14="http://schemas.microsoft.com/office/powerpoint/2010/main" val="3139114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INTRODUCTION</a:t>
            </a:r>
            <a:endParaRPr lang="en-US" dirty="0"/>
          </a:p>
        </p:txBody>
      </p:sp>
      <p:sp>
        <p:nvSpPr>
          <p:cNvPr id="3" name="Content Placeholder 2"/>
          <p:cNvSpPr>
            <a:spLocks noGrp="1"/>
          </p:cNvSpPr>
          <p:nvPr>
            <p:ph idx="1"/>
          </p:nvPr>
        </p:nvSpPr>
        <p:spPr>
          <a:xfrm>
            <a:off x="457200" y="914400"/>
            <a:ext cx="8229600" cy="5943600"/>
          </a:xfrm>
        </p:spPr>
        <p:txBody>
          <a:bodyPr>
            <a:normAutofit fontScale="92500"/>
          </a:bodyPr>
          <a:lstStyle/>
          <a:p>
            <a:pPr algn="just"/>
            <a:r>
              <a:rPr lang="en-US" dirty="0" smtClean="0"/>
              <a:t>Organizations are shown in the form of various sizes; they offer a variety of products and services and face many challenges. "Perhaps the only common factor for all organizations is change" </a:t>
            </a:r>
          </a:p>
          <a:p>
            <a:pPr algn="just"/>
            <a:r>
              <a:rPr lang="en-US" dirty="0" smtClean="0"/>
              <a:t>Making changes and management of this process have been important for organizations all the time, especially in today's environment. 'Organizational change is as old as the organization itself.</a:t>
            </a:r>
          </a:p>
          <a:p>
            <a:pPr algn="just"/>
            <a:r>
              <a:rPr lang="en-US" dirty="0" smtClean="0"/>
              <a:t>Three of the most important challenges for management in the 21st century are: changing, technology and globalization </a:t>
            </a:r>
            <a:endParaRPr lang="en-US" dirty="0"/>
          </a:p>
        </p:txBody>
      </p:sp>
    </p:spTree>
    <p:extLst>
      <p:ext uri="{BB962C8B-B14F-4D97-AF65-F5344CB8AC3E}">
        <p14:creationId xmlns:p14="http://schemas.microsoft.com/office/powerpoint/2010/main" val="4269164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The purpose of the study</a:t>
            </a:r>
            <a:endParaRPr lang="en-US" dirty="0"/>
          </a:p>
        </p:txBody>
      </p:sp>
      <p:sp>
        <p:nvSpPr>
          <p:cNvPr id="3" name="Content Placeholder 2"/>
          <p:cNvSpPr>
            <a:spLocks noGrp="1"/>
          </p:cNvSpPr>
          <p:nvPr>
            <p:ph idx="1"/>
          </p:nvPr>
        </p:nvSpPr>
        <p:spPr>
          <a:xfrm>
            <a:off x="457200" y="990600"/>
            <a:ext cx="8229600" cy="5638800"/>
          </a:xfrm>
        </p:spPr>
        <p:txBody>
          <a:bodyPr>
            <a:normAutofit lnSpcReduction="10000"/>
          </a:bodyPr>
          <a:lstStyle/>
          <a:p>
            <a:pPr algn="just"/>
            <a:r>
              <a:rPr lang="en-US" dirty="0" smtClean="0"/>
              <a:t>This paper aims to answer several research questions related to the management of change in organizations. The main goal is to show the factors that influence the success of the change in business organizations in Kosovo. </a:t>
            </a:r>
          </a:p>
          <a:p>
            <a:pPr algn="just"/>
            <a:r>
              <a:rPr lang="en-US" dirty="0" smtClean="0"/>
              <a:t>To achieve this goal a review of several models of change to understand who are the main factors affecting the process of changing his success. </a:t>
            </a:r>
          </a:p>
          <a:p>
            <a:pPr algn="just"/>
            <a:r>
              <a:rPr lang="en-US" dirty="0" smtClean="0"/>
              <a:t>Organizations implement changes of various kinds and operate in different environments.</a:t>
            </a:r>
            <a:endParaRPr lang="en-US" dirty="0"/>
          </a:p>
        </p:txBody>
      </p:sp>
    </p:spTree>
    <p:extLst>
      <p:ext uri="{BB962C8B-B14F-4D97-AF65-F5344CB8AC3E}">
        <p14:creationId xmlns:p14="http://schemas.microsoft.com/office/powerpoint/2010/main" val="1902001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The importance of the study</a:t>
            </a:r>
            <a:endParaRPr lang="en-US" dirty="0"/>
          </a:p>
        </p:txBody>
      </p:sp>
      <p:sp>
        <p:nvSpPr>
          <p:cNvPr id="3" name="Content Placeholder 2"/>
          <p:cNvSpPr>
            <a:spLocks noGrp="1"/>
          </p:cNvSpPr>
          <p:nvPr>
            <p:ph idx="1"/>
          </p:nvPr>
        </p:nvSpPr>
        <p:spPr>
          <a:xfrm>
            <a:off x="457200" y="990600"/>
            <a:ext cx="8229600" cy="5638800"/>
          </a:xfrm>
        </p:spPr>
        <p:txBody>
          <a:bodyPr>
            <a:normAutofit lnSpcReduction="10000"/>
          </a:bodyPr>
          <a:lstStyle/>
          <a:p>
            <a:pPr algn="just"/>
            <a:r>
              <a:rPr lang="en-US" dirty="0" smtClean="0"/>
              <a:t>Why was elected management of change?</a:t>
            </a:r>
          </a:p>
          <a:p>
            <a:pPr marL="0" indent="0" algn="just">
              <a:buNone/>
            </a:pPr>
            <a:r>
              <a:rPr lang="en-US" dirty="0" smtClean="0"/>
              <a:t>      •	Today change is everywhere. Even more static organizations are changing. Looking at the speed at which this change is happening, strategic challenge remains the management of this change.</a:t>
            </a:r>
          </a:p>
          <a:p>
            <a:pPr marL="0" indent="0" algn="just">
              <a:buNone/>
            </a:pPr>
            <a:r>
              <a:rPr lang="en-US" dirty="0" smtClean="0"/>
              <a:t>      •	Pressure for change will continue to grow. According to </a:t>
            </a:r>
            <a:r>
              <a:rPr lang="en-US" dirty="0" err="1" smtClean="0"/>
              <a:t>Kotter</a:t>
            </a:r>
            <a:r>
              <a:rPr lang="en-US" dirty="0" smtClean="0"/>
              <a:t> (1996) the change will happen fastest rates in the business environment in the future and the pressure on organizations to transform will increase. </a:t>
            </a:r>
            <a:endParaRPr lang="en-US" dirty="0"/>
          </a:p>
        </p:txBody>
      </p:sp>
    </p:spTree>
    <p:extLst>
      <p:ext uri="{BB962C8B-B14F-4D97-AF65-F5344CB8AC3E}">
        <p14:creationId xmlns:p14="http://schemas.microsoft.com/office/powerpoint/2010/main" val="296222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LITERATURE REVIEW ON MANAGEMENT CHANGES</a:t>
            </a:r>
            <a:endParaRPr lang="en-US" dirty="0"/>
          </a:p>
        </p:txBody>
      </p:sp>
      <p:sp>
        <p:nvSpPr>
          <p:cNvPr id="3" name="Content Placeholder 2"/>
          <p:cNvSpPr>
            <a:spLocks noGrp="1"/>
          </p:cNvSpPr>
          <p:nvPr>
            <p:ph idx="1"/>
          </p:nvPr>
        </p:nvSpPr>
        <p:spPr>
          <a:xfrm>
            <a:off x="457200" y="1371600"/>
            <a:ext cx="8229600" cy="5257800"/>
          </a:xfrm>
        </p:spPr>
        <p:txBody>
          <a:bodyPr/>
          <a:lstStyle/>
          <a:p>
            <a:pPr algn="just"/>
            <a:r>
              <a:rPr lang="en-US" dirty="0" smtClean="0"/>
              <a:t>Change management studies show that the changes come in all forms and the ability to manage these changes is seen as an important component of the organization's ability to compete successfully (</a:t>
            </a:r>
            <a:r>
              <a:rPr lang="en-US" dirty="0" err="1" smtClean="0"/>
              <a:t>Burnes</a:t>
            </a:r>
            <a:r>
              <a:rPr lang="en-US" dirty="0" smtClean="0"/>
              <a:t> 2009). </a:t>
            </a:r>
          </a:p>
          <a:p>
            <a:pPr algn="just"/>
            <a:r>
              <a:rPr lang="en-US" dirty="0" smtClean="0"/>
              <a:t>Review of literature begins with the definition of change and management changes, the kinds of changes and the reasons for the resistance, and continuing on the second main stock theories of change.</a:t>
            </a:r>
            <a:endParaRPr lang="en-US" dirty="0"/>
          </a:p>
        </p:txBody>
      </p:sp>
    </p:spTree>
    <p:extLst>
      <p:ext uri="{BB962C8B-B14F-4D97-AF65-F5344CB8AC3E}">
        <p14:creationId xmlns:p14="http://schemas.microsoft.com/office/powerpoint/2010/main" val="3525150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What is the management of change?</a:t>
            </a:r>
            <a:endParaRPr lang="en-US" dirty="0"/>
          </a:p>
        </p:txBody>
      </p:sp>
      <p:sp>
        <p:nvSpPr>
          <p:cNvPr id="3" name="Content Placeholder 2"/>
          <p:cNvSpPr>
            <a:spLocks noGrp="1"/>
          </p:cNvSpPr>
          <p:nvPr>
            <p:ph idx="1"/>
          </p:nvPr>
        </p:nvSpPr>
        <p:spPr>
          <a:xfrm>
            <a:off x="457200" y="1066800"/>
            <a:ext cx="8229600" cy="5562600"/>
          </a:xfrm>
        </p:spPr>
        <p:txBody>
          <a:bodyPr>
            <a:normAutofit fontScale="92500"/>
          </a:bodyPr>
          <a:lstStyle/>
          <a:p>
            <a:pPr algn="just"/>
            <a:r>
              <a:rPr lang="en-US" dirty="0" smtClean="0"/>
              <a:t>Change management is an important issue in today's business environment, which changes constantly. </a:t>
            </a:r>
          </a:p>
          <a:p>
            <a:pPr algn="just"/>
            <a:r>
              <a:rPr lang="en-US" dirty="0" smtClean="0"/>
              <a:t>Today leaders are working in one of the most dynamic environments we have ever seen, where change is rapid and frequent (Robbins 2008).</a:t>
            </a:r>
          </a:p>
          <a:p>
            <a:pPr algn="just"/>
            <a:r>
              <a:rPr lang="en-US" dirty="0" smtClean="0"/>
              <a:t>Organization will change because everything around them is changing.</a:t>
            </a:r>
          </a:p>
          <a:p>
            <a:pPr algn="just"/>
            <a:r>
              <a:rPr lang="en-US" dirty="0" smtClean="0"/>
              <a:t>In order to change the function people should follow a plan to move from the current situation to the future situation. </a:t>
            </a:r>
            <a:endParaRPr lang="en-US" dirty="0"/>
          </a:p>
        </p:txBody>
      </p:sp>
    </p:spTree>
    <p:extLst>
      <p:ext uri="{BB962C8B-B14F-4D97-AF65-F5344CB8AC3E}">
        <p14:creationId xmlns:p14="http://schemas.microsoft.com/office/powerpoint/2010/main" val="1500081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What is the management of change?</a:t>
            </a:r>
            <a:endParaRPr lang="en-US" dirty="0"/>
          </a:p>
        </p:txBody>
      </p:sp>
      <p:sp>
        <p:nvSpPr>
          <p:cNvPr id="3" name="Content Placeholder 2"/>
          <p:cNvSpPr>
            <a:spLocks noGrp="1"/>
          </p:cNvSpPr>
          <p:nvPr>
            <p:ph idx="1"/>
          </p:nvPr>
        </p:nvSpPr>
        <p:spPr>
          <a:xfrm>
            <a:off x="457200" y="1143000"/>
            <a:ext cx="8229600" cy="5486400"/>
          </a:xfrm>
        </p:spPr>
        <p:txBody>
          <a:bodyPr/>
          <a:lstStyle/>
          <a:p>
            <a:pPr algn="just"/>
            <a:r>
              <a:rPr lang="en-US" dirty="0" smtClean="0"/>
              <a:t>In the case of the image of 'leaders' of the manager is on hand to guide the organization to change in certain ways to achieve the required change.</a:t>
            </a:r>
          </a:p>
          <a:p>
            <a:pPr algn="just"/>
            <a:r>
              <a:rPr lang="en-US" dirty="0" smtClean="0"/>
              <a:t>1 Tinkering- refers to small changes remedial (Abrahamson 2000)</a:t>
            </a:r>
          </a:p>
          <a:p>
            <a:pPr algn="just"/>
            <a:r>
              <a:rPr lang="en-US" dirty="0" smtClean="0"/>
              <a:t>2 Kludging- is similar to tinkering with the distinction that has to do with knowledge; it has wider reach and include more parts of the organization (Abrahamson 2000). </a:t>
            </a:r>
            <a:endParaRPr lang="en-US" dirty="0"/>
          </a:p>
        </p:txBody>
      </p:sp>
    </p:spTree>
    <p:extLst>
      <p:ext uri="{BB962C8B-B14F-4D97-AF65-F5344CB8AC3E}">
        <p14:creationId xmlns:p14="http://schemas.microsoft.com/office/powerpoint/2010/main" val="2268214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Types of changes</a:t>
            </a:r>
            <a:endParaRPr lang="en-US" dirty="0"/>
          </a:p>
        </p:txBody>
      </p:sp>
      <p:sp>
        <p:nvSpPr>
          <p:cNvPr id="3" name="Content Placeholder 2"/>
          <p:cNvSpPr>
            <a:spLocks noGrp="1"/>
          </p:cNvSpPr>
          <p:nvPr>
            <p:ph idx="1"/>
          </p:nvPr>
        </p:nvSpPr>
        <p:spPr>
          <a:xfrm>
            <a:off x="457200" y="1066800"/>
            <a:ext cx="8229600" cy="5486400"/>
          </a:xfrm>
        </p:spPr>
        <p:txBody>
          <a:bodyPr/>
          <a:lstStyle/>
          <a:p>
            <a:pPr algn="just"/>
            <a:r>
              <a:rPr lang="en-US" dirty="0" smtClean="0"/>
              <a:t>The first step in managing the change is to understand what type of changes needs to be implemented in the organization. </a:t>
            </a:r>
          </a:p>
          <a:p>
            <a:pPr algn="just"/>
            <a:r>
              <a:rPr lang="en-US" dirty="0" smtClean="0"/>
              <a:t>As a result the types of changes required to achieve these organizations have become more complex.</a:t>
            </a:r>
          </a:p>
          <a:p>
            <a:pPr algn="just"/>
            <a:r>
              <a:rPr lang="en-US" dirty="0" smtClean="0"/>
              <a:t>Managers need to understand the types of change in order to develop effective implementation plans </a:t>
            </a:r>
          </a:p>
          <a:p>
            <a:endParaRPr lang="en-US" dirty="0"/>
          </a:p>
        </p:txBody>
      </p:sp>
    </p:spTree>
    <p:extLst>
      <p:ext uri="{BB962C8B-B14F-4D97-AF65-F5344CB8AC3E}">
        <p14:creationId xmlns:p14="http://schemas.microsoft.com/office/powerpoint/2010/main" val="3252684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977</Words>
  <Application>Microsoft Office PowerPoint</Application>
  <PresentationFormat>On-screen Show (4:3)</PresentationFormat>
  <Paragraphs>80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CHANGE MANAGEMENT IN MICROFINANCE INSTITUTIONS IN KOSOVO </vt:lpstr>
      <vt:lpstr>ABSTRACT</vt:lpstr>
      <vt:lpstr>INTRODUCTION</vt:lpstr>
      <vt:lpstr>The purpose of the study</vt:lpstr>
      <vt:lpstr>The importance of the study</vt:lpstr>
      <vt:lpstr>LITERATURE REVIEW ON MANAGEMENT CHANGES</vt:lpstr>
      <vt:lpstr>What is the management of change?</vt:lpstr>
      <vt:lpstr>What is the management of change?</vt:lpstr>
      <vt:lpstr>Types of changes</vt:lpstr>
      <vt:lpstr> Resistance to change</vt:lpstr>
      <vt:lpstr> Resistance to change</vt:lpstr>
      <vt:lpstr>Resistance to change</vt:lpstr>
      <vt:lpstr>CONCLUSION</vt:lpstr>
      <vt:lpstr>CONCLUSION</vt:lpstr>
      <vt:lpstr>REFERENCES</vt:lpstr>
      <vt:lpstr>REFERENCES</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Verbatim</dc:creator>
  <cp:lastModifiedBy>Muhammad Asif</cp:lastModifiedBy>
  <cp:revision>11</cp:revision>
  <dcterms:created xsi:type="dcterms:W3CDTF">2016-02-11T21:29:14Z</dcterms:created>
  <dcterms:modified xsi:type="dcterms:W3CDTF">2016-03-09T21:05:59Z</dcterms:modified>
</cp:coreProperties>
</file>