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66" r:id="rId5"/>
    <p:sldId id="265" r:id="rId6"/>
    <p:sldId id="271" r:id="rId7"/>
    <p:sldId id="268" r:id="rId8"/>
    <p:sldId id="275" r:id="rId9"/>
    <p:sldId id="269" r:id="rId10"/>
    <p:sldId id="263" r:id="rId11"/>
    <p:sldId id="285" r:id="rId12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24594"/>
    <a:srgbClr val="8E121C"/>
    <a:srgbClr val="85191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em Estilo, Sem Grelh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39" autoAdjust="0"/>
    <p:restoredTop sz="88632" autoAdjust="0"/>
  </p:normalViewPr>
  <p:slideViewPr>
    <p:cSldViewPr>
      <p:cViewPr>
        <p:scale>
          <a:sx n="68" d="100"/>
          <a:sy n="68" d="100"/>
        </p:scale>
        <p:origin x="-1446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1D60A2-E887-4D63-94A2-221E3F7DC288}" type="datetimeFigureOut">
              <a:rPr lang="pt-PT" smtClean="0"/>
              <a:pPr/>
              <a:t>03/09/2016</a:t>
            </a:fld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36952-B9C1-4B16-8E02-3082CFF56941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22252259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C6140C-4DA2-4EE9-9530-C849BE36DE82}" type="datetimeFigureOut">
              <a:rPr lang="pt-PT" smtClean="0"/>
              <a:pPr/>
              <a:t>03/09/2016</a:t>
            </a:fld>
            <a:endParaRPr lang="pt-PT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EF414D-31A6-4A0B-AC3E-D08149A9058D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27233356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BBDBE-A608-4033-A7CA-4B64C6ACDC71}" type="datetime2">
              <a:rPr lang="sq-AL" smtClean="0"/>
              <a:pPr/>
              <a:t>e shtunë, 3 Shtator 2016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7 international conference - UAMD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31F9-B330-4C43-912D-2602E54B5D5C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3015740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3E29-A458-40A3-90CA-96686889356A}" type="datetime2">
              <a:rPr lang="sq-AL" smtClean="0"/>
              <a:pPr/>
              <a:t>e shtunë, 3 Shtator 2016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7 international conference - UAMD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31F9-B330-4C43-912D-2602E54B5D5C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1441362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386CD-82A8-48BE-B059-0EE894BDB5DD}" type="datetime2">
              <a:rPr lang="sq-AL" smtClean="0"/>
              <a:pPr/>
              <a:t>e shtunë, 3 Shtator 2016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7 international conference - UAMD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31F9-B330-4C43-912D-2602E54B5D5C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2225040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98D8E-86D2-4E8D-93C2-1CCE57782EA5}" type="datetime2">
              <a:rPr lang="sq-AL" smtClean="0"/>
              <a:pPr/>
              <a:t>e shtunë, 3 Shtator 2016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7 international conference - UAMD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31F9-B330-4C43-912D-2602E54B5D5C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729919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3BE64-3FCA-41A8-8C85-C7E206EB1DB1}" type="datetime2">
              <a:rPr lang="sq-AL" smtClean="0"/>
              <a:pPr/>
              <a:t>e shtunë, 3 Shtator 2016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7 international conference - UAMD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31F9-B330-4C43-912D-2602E54B5D5C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1394708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6A2CF-DC12-429C-9100-2B2CBFAD14CD}" type="datetime2">
              <a:rPr lang="sq-AL" smtClean="0"/>
              <a:pPr/>
              <a:t>e shtunë, 3 Shtator 2016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7 international conference - UAMD</a:t>
            </a:r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31F9-B330-4C43-912D-2602E54B5D5C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3922087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F6442-6946-4D5B-892F-20A594BD7957}" type="datetime2">
              <a:rPr lang="sq-AL" smtClean="0"/>
              <a:pPr/>
              <a:t>e shtunë, 3 Shtator 2016</a:t>
            </a:fld>
            <a:endParaRPr lang="pt-P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7 international conference - UAMD</a:t>
            </a:r>
            <a:endParaRPr lang="pt-P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31F9-B330-4C43-912D-2602E54B5D5C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4107538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A8573-1FE4-4615-ACAD-A7A431C66A92}" type="datetime2">
              <a:rPr lang="sq-AL" smtClean="0"/>
              <a:pPr/>
              <a:t>e shtunë, 3 Shtator 2016</a:t>
            </a:fld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7 international conference - UAMD</a:t>
            </a:r>
            <a:endParaRPr lang="pt-P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31F9-B330-4C43-912D-2602E54B5D5C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2910744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ACC8-9579-4BF1-B676-22925DFF4202}" type="datetime2">
              <a:rPr lang="sq-AL" smtClean="0"/>
              <a:pPr/>
              <a:t>e shtunë, 3 Shtator 2016</a:t>
            </a:fld>
            <a:endParaRPr lang="pt-P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7 international conference - UAMD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31F9-B330-4C43-912D-2602E54B5D5C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2800038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29DC8-AB3B-4069-B36F-909AF3FC4B9D}" type="datetime2">
              <a:rPr lang="sq-AL" smtClean="0"/>
              <a:pPr/>
              <a:t>e shtunë, 3 Shtator 2016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7 international conference - UAMD</a:t>
            </a:r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31F9-B330-4C43-912D-2602E54B5D5C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414363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50E6F-42DF-48D0-A9F6-F26475C5B9FA}" type="datetime2">
              <a:rPr lang="sq-AL" smtClean="0"/>
              <a:pPr/>
              <a:t>e shtunë, 3 Shtator 2016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7 international conference - UAMD</a:t>
            </a:r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31F9-B330-4C43-912D-2602E54B5D5C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3309245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94A01-0BF0-42D0-90F4-4CACB398ABF1}" type="datetime2">
              <a:rPr lang="sq-AL" smtClean="0"/>
              <a:pPr/>
              <a:t>e shtunë, 3 Shtator 2016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PT" smtClean="0"/>
              <a:t>7 international conference - UAMD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E31F9-B330-4C43-912D-2602E54B5D5C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601635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584811"/>
            <a:ext cx="9144001" cy="300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7177" y="2709142"/>
            <a:ext cx="8743172" cy="2877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endParaRPr lang="pt-PT" dirty="0" smtClean="0">
              <a:latin typeface="Trebuchet MS" pitchFamily="34" charset="0"/>
              <a:ea typeface="Microsoft JhengHei" pitchFamily="34" charset="-120"/>
            </a:endParaRPr>
          </a:p>
          <a:p>
            <a:pPr algn="ctr"/>
            <a:r>
              <a:rPr lang="pt-PT" sz="3200" b="1" dirty="0" smtClean="0">
                <a:latin typeface="Trebuchet MS" pitchFamily="34" charset="0"/>
                <a:ea typeface="Microsoft JhengHei" pitchFamily="34" charset="-120"/>
              </a:rPr>
              <a:t>Authors:</a:t>
            </a:r>
          </a:p>
          <a:p>
            <a:pPr algn="ctr"/>
            <a:r>
              <a:rPr lang="pt-PT" sz="3000" dirty="0">
                <a:latin typeface="Trebuchet MS" pitchFamily="34" charset="0"/>
                <a:ea typeface="Microsoft JhengHei" pitchFamily="34" charset="-120"/>
              </a:rPr>
              <a:t>Prof. </a:t>
            </a:r>
            <a:r>
              <a:rPr lang="pt-PT" sz="3000" dirty="0" smtClean="0">
                <a:latin typeface="Trebuchet MS" pitchFamily="34" charset="0"/>
                <a:ea typeface="Microsoft JhengHei" pitchFamily="34" charset="-120"/>
              </a:rPr>
              <a:t>Asoc. </a:t>
            </a:r>
            <a:r>
              <a:rPr lang="pt-PT" sz="3000" dirty="0">
                <a:latin typeface="Trebuchet MS" pitchFamily="34" charset="0"/>
                <a:ea typeface="Microsoft JhengHei" pitchFamily="34" charset="-120"/>
              </a:rPr>
              <a:t>Dr. Bajram Korsita </a:t>
            </a:r>
          </a:p>
          <a:p>
            <a:pPr algn="ctr"/>
            <a:r>
              <a:rPr lang="pt-PT" sz="3000" dirty="0" smtClean="0">
                <a:latin typeface="Trebuchet MS" pitchFamily="34" charset="0"/>
                <a:ea typeface="Microsoft JhengHei" pitchFamily="34" charset="-120"/>
              </a:rPr>
              <a:t>Dr. Luftim </a:t>
            </a:r>
            <a:r>
              <a:rPr lang="pt-PT" sz="3000" dirty="0">
                <a:latin typeface="Trebuchet MS" pitchFamily="34" charset="0"/>
                <a:ea typeface="Microsoft JhengHei" pitchFamily="34" charset="-120"/>
              </a:rPr>
              <a:t>Cania </a:t>
            </a:r>
            <a:endParaRPr lang="pt-PT" sz="3000" dirty="0" smtClean="0">
              <a:latin typeface="Trebuchet MS" pitchFamily="34" charset="0"/>
              <a:ea typeface="Microsoft JhengHei" pitchFamily="34" charset="-120"/>
            </a:endParaRPr>
          </a:p>
          <a:p>
            <a:pPr algn="ctr"/>
            <a:endParaRPr lang="pt-PT" sz="3000" dirty="0">
              <a:latin typeface="Trebuchet MS" pitchFamily="34" charset="0"/>
              <a:ea typeface="Microsoft JhengHei" pitchFamily="34" charset="-120"/>
            </a:endParaRPr>
          </a:p>
          <a:p>
            <a:pPr algn="ctr"/>
            <a:endParaRPr lang="pt-PT" sz="3200" b="1" dirty="0">
              <a:latin typeface="Trebuchet MS" pitchFamily="34" charset="0"/>
              <a:ea typeface="Microsoft JhengHei" pitchFamily="34" charset="-12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33760" y="404664"/>
            <a:ext cx="8130007" cy="2016224"/>
          </a:xfrm>
          <a:prstGeom prst="roundRect">
            <a:avLst/>
          </a:prstGeom>
          <a:solidFill>
            <a:srgbClr val="8E121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EFFECTIVE MANAGEMENT OF LOGISTICS - AN EMPIRICAL STUDY OF ALBANIA</a:t>
            </a:r>
            <a:endParaRPr lang="sq-AL" sz="3200" b="1" dirty="0"/>
          </a:p>
        </p:txBody>
      </p:sp>
    </p:spTree>
    <p:extLst>
      <p:ext uri="{BB962C8B-B14F-4D97-AF65-F5344CB8AC3E}">
        <p14:creationId xmlns:p14="http://schemas.microsoft.com/office/powerpoint/2010/main" xmlns="" val="41017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5293" y="-2065"/>
            <a:ext cx="9149293" cy="721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669360"/>
            <a:ext cx="9144001" cy="216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5293" y="718959"/>
            <a:ext cx="9149294" cy="45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19257" y="11073"/>
            <a:ext cx="64495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4000" dirty="0" smtClean="0">
                <a:solidFill>
                  <a:schemeClr val="bg1"/>
                </a:solidFill>
                <a:latin typeface="Trebuchet MS" pitchFamily="34" charset="0"/>
                <a:cs typeface="Traditional Arabic" pitchFamily="18" charset="-78"/>
              </a:rPr>
              <a:t>Conclusions</a:t>
            </a:r>
            <a:endParaRPr lang="pt-PT" sz="4000" dirty="0">
              <a:solidFill>
                <a:schemeClr val="bg1"/>
              </a:solidFill>
              <a:latin typeface="Trebuchet MS" pitchFamily="34" charset="0"/>
              <a:cs typeface="Traditional Arabic" pitchFamily="18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7504" y="776431"/>
            <a:ext cx="892899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Trebuchet MS" pitchFamily="34" charset="0"/>
              </a:rPr>
              <a:t> 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dirty="0" smtClean="0">
                <a:latin typeface="Trebuchet MS" pitchFamily="34" charset="0"/>
              </a:rPr>
              <a:t>The hypothesis was </a:t>
            </a:r>
            <a:r>
              <a:rPr lang="en-US" sz="2400" dirty="0">
                <a:latin typeface="Trebuchet MS" pitchFamily="34" charset="0"/>
              </a:rPr>
              <a:t>confirmed: communications, inventory management, packaging and transportation </a:t>
            </a:r>
            <a:r>
              <a:rPr lang="en-US" sz="2400" dirty="0" smtClean="0">
                <a:latin typeface="Trebuchet MS" pitchFamily="34" charset="0"/>
              </a:rPr>
              <a:t>have </a:t>
            </a:r>
            <a:r>
              <a:rPr lang="en-US" sz="2400" dirty="0">
                <a:latin typeface="Trebuchet MS" pitchFamily="34" charset="0"/>
              </a:rPr>
              <a:t>a significant impact on the effective logistics </a:t>
            </a:r>
            <a:r>
              <a:rPr lang="en-US" sz="2400" dirty="0" smtClean="0">
                <a:latin typeface="Trebuchet MS" pitchFamily="34" charset="0"/>
              </a:rPr>
              <a:t>management.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dirty="0" smtClean="0">
                <a:latin typeface="Trebuchet MS" pitchFamily="34" charset="0"/>
              </a:rPr>
              <a:t> The </a:t>
            </a:r>
            <a:r>
              <a:rPr lang="en-US" sz="2400" dirty="0">
                <a:latin typeface="Trebuchet MS" pitchFamily="34" charset="0"/>
              </a:rPr>
              <a:t>highest impact on effective logistics </a:t>
            </a:r>
            <a:r>
              <a:rPr lang="en-US" sz="2400" dirty="0" smtClean="0">
                <a:latin typeface="Trebuchet MS" pitchFamily="34" charset="0"/>
              </a:rPr>
              <a:t>management has communication.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>
                <a:latin typeface="Trebuchet MS" pitchFamily="34" charset="0"/>
              </a:rPr>
              <a:t>Organizations must be careful in the management of inventories.</a:t>
            </a:r>
            <a:endParaRPr lang="en-US" sz="2400" dirty="0" smtClean="0">
              <a:latin typeface="Trebuchet MS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dirty="0" smtClean="0">
                <a:latin typeface="Trebuchet MS" pitchFamily="34" charset="0"/>
              </a:rPr>
              <a:t> Organizations </a:t>
            </a:r>
            <a:r>
              <a:rPr lang="en-US" sz="2400" dirty="0">
                <a:latin typeface="Trebuchet MS" pitchFamily="34" charset="0"/>
              </a:rPr>
              <a:t>need to take </a:t>
            </a:r>
            <a:r>
              <a:rPr lang="en-US" sz="2400" dirty="0" smtClean="0">
                <a:latin typeface="Trebuchet MS" pitchFamily="34" charset="0"/>
              </a:rPr>
              <a:t>care also in </a:t>
            </a:r>
            <a:r>
              <a:rPr lang="en-US" sz="2400" dirty="0">
                <a:latin typeface="Trebuchet MS" pitchFamily="34" charset="0"/>
              </a:rPr>
              <a:t>transporting </a:t>
            </a:r>
            <a:r>
              <a:rPr lang="en-US" sz="2400" dirty="0" smtClean="0">
                <a:latin typeface="Trebuchet MS" pitchFamily="34" charset="0"/>
              </a:rPr>
              <a:t>products.</a:t>
            </a:r>
            <a:endParaRPr lang="en-US" sz="24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486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5293" y="-2065"/>
            <a:ext cx="9149293" cy="721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669360"/>
            <a:ext cx="9144001" cy="216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5293" y="718959"/>
            <a:ext cx="9149294" cy="45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95536" y="1988840"/>
            <a:ext cx="8352928" cy="1186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PT" sz="5400" smtClean="0">
                <a:solidFill>
                  <a:srgbClr val="024594"/>
                </a:solidFill>
                <a:latin typeface="Trebuchet MS" pitchFamily="34" charset="0"/>
              </a:rPr>
              <a:t>THANK </a:t>
            </a:r>
            <a:r>
              <a:rPr lang="pt-PT" sz="5400" dirty="0" smtClean="0">
                <a:solidFill>
                  <a:srgbClr val="024594"/>
                </a:solidFill>
                <a:latin typeface="Trebuchet MS" pitchFamily="34" charset="0"/>
              </a:rPr>
              <a:t>YOU! </a:t>
            </a:r>
            <a:endParaRPr lang="pt-PT" sz="32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697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5293" y="-2065"/>
            <a:ext cx="9149293" cy="721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669360"/>
            <a:ext cx="9144001" cy="216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5293" y="718959"/>
            <a:ext cx="9149294" cy="45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88579" y="105100"/>
            <a:ext cx="64495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4400" dirty="0" smtClean="0">
                <a:solidFill>
                  <a:schemeClr val="bg1"/>
                </a:solidFill>
                <a:latin typeface="Trebuchet MS" pitchFamily="34" charset="0"/>
                <a:cs typeface="Traditional Arabic" pitchFamily="18" charset="-78"/>
              </a:rPr>
              <a:t>Outline</a:t>
            </a:r>
            <a:endParaRPr lang="pt-PT" sz="4400" dirty="0">
              <a:solidFill>
                <a:schemeClr val="bg1"/>
              </a:solidFill>
              <a:latin typeface="Trebuchet MS" pitchFamily="34" charset="0"/>
              <a:cs typeface="Traditional Arabic" pitchFamily="18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46615" y="1556792"/>
            <a:ext cx="745077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itchFamily="2" charset="2"/>
              <a:buChar char="q"/>
            </a:pPr>
            <a:r>
              <a:rPr lang="pt-PT" sz="4000" dirty="0" smtClean="0">
                <a:latin typeface="Trebuchet MS" pitchFamily="34" charset="0"/>
              </a:rPr>
              <a:t>Introduction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pt-PT" sz="4000" dirty="0">
                <a:latin typeface="Trebuchet MS" pitchFamily="34" charset="0"/>
              </a:rPr>
              <a:t>Literature </a:t>
            </a:r>
            <a:r>
              <a:rPr lang="pt-PT" sz="4000" dirty="0" smtClean="0">
                <a:latin typeface="Trebuchet MS" pitchFamily="34" charset="0"/>
              </a:rPr>
              <a:t>Review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pt-PT" sz="4000" dirty="0" smtClean="0">
                <a:latin typeface="Trebuchet MS" pitchFamily="34" charset="0"/>
              </a:rPr>
              <a:t>Methodology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pt-PT" sz="4000" dirty="0" smtClean="0">
                <a:latin typeface="Trebuchet MS" pitchFamily="34" charset="0"/>
              </a:rPr>
              <a:t>Results and Discussion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pt-PT" sz="4000" dirty="0" smtClean="0">
                <a:latin typeface="Trebuchet MS" pitchFamily="34" charset="0"/>
              </a:rPr>
              <a:t>Conclusions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pt-PT" sz="4000" dirty="0" smtClean="0">
                <a:latin typeface="Trebuchet MS" pitchFamily="34" charset="0"/>
              </a:rPr>
              <a:t>References</a:t>
            </a:r>
            <a:endParaRPr lang="pt-PT" sz="40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0823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E121C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E121C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5293" y="-2065"/>
            <a:ext cx="9149293" cy="721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669360"/>
            <a:ext cx="9144001" cy="216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5293" y="718959"/>
            <a:ext cx="9149294" cy="45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71600" y="37258"/>
            <a:ext cx="64495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4000" dirty="0" smtClean="0">
                <a:solidFill>
                  <a:schemeClr val="bg1"/>
                </a:solidFill>
                <a:latin typeface="Trebuchet MS" pitchFamily="34" charset="0"/>
                <a:cs typeface="Traditional Arabic" pitchFamily="18" charset="-78"/>
              </a:rPr>
              <a:t>Introduction</a:t>
            </a:r>
            <a:endParaRPr lang="pt-PT" sz="4000" dirty="0">
              <a:solidFill>
                <a:schemeClr val="bg1"/>
              </a:solidFill>
              <a:latin typeface="Trebuchet MS" pitchFamily="34" charset="0"/>
              <a:cs typeface="Traditional Arabic" pitchFamily="18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052736"/>
            <a:ext cx="835292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dirty="0" smtClean="0">
                <a:latin typeface="Trebuchet MS" pitchFamily="34" charset="0"/>
              </a:rPr>
              <a:t>A </a:t>
            </a:r>
            <a:r>
              <a:rPr lang="en-US" sz="2400" dirty="0">
                <a:latin typeface="Trebuchet MS" pitchFamily="34" charset="0"/>
              </a:rPr>
              <a:t>key determinant </a:t>
            </a:r>
            <a:r>
              <a:rPr lang="en-US" sz="2400" dirty="0" smtClean="0">
                <a:latin typeface="Trebuchet MS" pitchFamily="34" charset="0"/>
              </a:rPr>
              <a:t>on </a:t>
            </a:r>
            <a:r>
              <a:rPr lang="en-US" sz="2400" dirty="0">
                <a:latin typeface="Trebuchet MS" pitchFamily="34" charset="0"/>
              </a:rPr>
              <a:t>the business </a:t>
            </a:r>
            <a:r>
              <a:rPr lang="en-US" sz="2400" dirty="0" smtClean="0">
                <a:latin typeface="Trebuchet MS" pitchFamily="34" charset="0"/>
              </a:rPr>
              <a:t>performance is </a:t>
            </a:r>
            <a:r>
              <a:rPr lang="en-US" sz="2400" dirty="0">
                <a:latin typeface="Trebuchet MS" pitchFamily="34" charset="0"/>
              </a:rPr>
              <a:t>the role of “logistic function” (Sum et al., 2001</a:t>
            </a:r>
            <a:r>
              <a:rPr lang="en-US" sz="2400" dirty="0" smtClean="0">
                <a:latin typeface="Trebuchet MS" pitchFamily="34" charset="0"/>
              </a:rPr>
              <a:t>).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dirty="0">
                <a:latin typeface="Trebuchet MS" pitchFamily="34" charset="0"/>
              </a:rPr>
              <a:t> Organizations that have effective logistic operations can benefit from lower cost </a:t>
            </a:r>
            <a:r>
              <a:rPr lang="en-US" sz="2400" dirty="0" smtClean="0">
                <a:latin typeface="Trebuchet MS" pitchFamily="34" charset="0"/>
              </a:rPr>
              <a:t>sourcing.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dirty="0" smtClean="0">
                <a:latin typeface="Trebuchet MS" pitchFamily="34" charset="0"/>
              </a:rPr>
              <a:t>The effective </a:t>
            </a:r>
            <a:r>
              <a:rPr lang="en-US" sz="2400" dirty="0">
                <a:latin typeface="Trebuchet MS" pitchFamily="34" charset="0"/>
              </a:rPr>
              <a:t>process of global logistics </a:t>
            </a:r>
            <a:r>
              <a:rPr lang="en-US" sz="2400" dirty="0" smtClean="0">
                <a:latin typeface="Trebuchet MS" pitchFamily="34" charset="0"/>
              </a:rPr>
              <a:t>creates </a:t>
            </a:r>
            <a:r>
              <a:rPr lang="en-US" sz="2400" dirty="0">
                <a:latin typeface="Trebuchet MS" pitchFamily="34" charset="0"/>
              </a:rPr>
              <a:t>more opportunities for organizations</a:t>
            </a:r>
            <a:r>
              <a:rPr lang="en-US" sz="2400" dirty="0" smtClean="0">
                <a:latin typeface="Trebuchet MS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dirty="0">
                <a:latin typeface="Trebuchet MS" pitchFamily="34" charset="0"/>
              </a:rPr>
              <a:t>Managers take a decisive role in the creation of such effectiveness.</a:t>
            </a:r>
            <a:endParaRPr lang="en-US" sz="2400" dirty="0" smtClean="0">
              <a:latin typeface="Trebuchet MS" pitchFamily="34" charset="0"/>
            </a:endParaRPr>
          </a:p>
          <a:p>
            <a:endParaRPr lang="pt-PT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55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5293" y="-2065"/>
            <a:ext cx="9149293" cy="721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669360"/>
            <a:ext cx="9144001" cy="216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5293" y="718959"/>
            <a:ext cx="9149294" cy="45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47664" y="33945"/>
            <a:ext cx="64495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4000" dirty="0" smtClean="0">
                <a:solidFill>
                  <a:schemeClr val="bg1"/>
                </a:solidFill>
                <a:latin typeface="Trebuchet MS" pitchFamily="34" charset="0"/>
                <a:cs typeface="Traditional Arabic" pitchFamily="18" charset="-78"/>
              </a:rPr>
              <a:t>The goals</a:t>
            </a:r>
            <a:endParaRPr lang="pt-PT" sz="4000" dirty="0">
              <a:solidFill>
                <a:schemeClr val="bg1"/>
              </a:solidFill>
              <a:latin typeface="Trebuchet MS" pitchFamily="34" charset="0"/>
              <a:cs typeface="Traditional Arabic" pitchFamily="18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9" y="956994"/>
            <a:ext cx="828091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dirty="0" smtClean="0">
                <a:latin typeface="Trebuchet MS" pitchFamily="34" charset="0"/>
              </a:rPr>
              <a:t>The study will:</a:t>
            </a:r>
          </a:p>
          <a:p>
            <a:pPr marL="1028700" lvl="1" indent="-571500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>
                <a:latin typeface="Trebuchet MS" pitchFamily="34" charset="0"/>
              </a:rPr>
              <a:t>explore the effectiveness in the management of logistics operations, and further </a:t>
            </a:r>
            <a:r>
              <a:rPr lang="en-US" sz="2000" dirty="0" smtClean="0">
                <a:latin typeface="Trebuchet MS" pitchFamily="34" charset="0"/>
              </a:rPr>
              <a:t>more.</a:t>
            </a:r>
          </a:p>
          <a:p>
            <a:pPr marL="1028700" lvl="1" indent="-571500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latin typeface="Trebuchet MS" pitchFamily="34" charset="0"/>
              </a:rPr>
              <a:t>examine </a:t>
            </a:r>
            <a:r>
              <a:rPr lang="en-US" sz="2000" dirty="0">
                <a:latin typeface="Trebuchet MS" pitchFamily="34" charset="0"/>
              </a:rPr>
              <a:t>the links between the organizations on managerial aspects of logistics management. </a:t>
            </a:r>
            <a:endParaRPr lang="en-US" sz="2000" dirty="0" smtClean="0">
              <a:latin typeface="Trebuchet MS" pitchFamily="34" charset="0"/>
            </a:endParaRP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q"/>
            </a:pPr>
            <a:endParaRPr lang="en-US" sz="2400" dirty="0" smtClean="0">
              <a:latin typeface="Trebuchet MS" pitchFamily="34" charset="0"/>
            </a:endParaRP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b="1" u="sng" dirty="0" smtClean="0">
                <a:latin typeface="Trebuchet MS" pitchFamily="34" charset="0"/>
              </a:rPr>
              <a:t>The </a:t>
            </a:r>
            <a:r>
              <a:rPr lang="en-US" sz="2400" b="1" u="sng" dirty="0">
                <a:latin typeface="Trebuchet MS" pitchFamily="34" charset="0"/>
              </a:rPr>
              <a:t>overall goal </a:t>
            </a:r>
            <a:r>
              <a:rPr lang="en-US" sz="2400" dirty="0">
                <a:latin typeface="Trebuchet MS" pitchFamily="34" charset="0"/>
              </a:rPr>
              <a:t>of this research will be the role and influence of factors affecting the logistic management</a:t>
            </a:r>
          </a:p>
        </p:txBody>
      </p:sp>
    </p:spTree>
    <p:extLst>
      <p:ext uri="{BB962C8B-B14F-4D97-AF65-F5344CB8AC3E}">
        <p14:creationId xmlns:p14="http://schemas.microsoft.com/office/powerpoint/2010/main" xmlns="" val="6532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5293" y="-2065"/>
            <a:ext cx="9149293" cy="721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669360"/>
            <a:ext cx="9144001" cy="216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5293" y="718959"/>
            <a:ext cx="9149294" cy="45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56908" y="11073"/>
            <a:ext cx="64495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4000" dirty="0" smtClean="0">
                <a:solidFill>
                  <a:schemeClr val="bg1"/>
                </a:solidFill>
                <a:latin typeface="Trebuchet MS" pitchFamily="34" charset="0"/>
                <a:cs typeface="Traditional Arabic" pitchFamily="18" charset="-78"/>
              </a:rPr>
              <a:t>The hypothesis</a:t>
            </a:r>
            <a:endParaRPr lang="pt-PT" sz="4000" dirty="0">
              <a:solidFill>
                <a:schemeClr val="bg1"/>
              </a:solidFill>
              <a:latin typeface="Trebuchet MS" pitchFamily="34" charset="0"/>
              <a:cs typeface="Traditional Arabic" pitchFamily="18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6905" y="1052736"/>
            <a:ext cx="8064896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rebuchet MS" pitchFamily="34" charset="0"/>
              </a:rPr>
              <a:t>	</a:t>
            </a:r>
          </a:p>
          <a:p>
            <a:endParaRPr lang="en-US" sz="2400" dirty="0" smtClean="0">
              <a:latin typeface="Trebuchet MS" pitchFamily="34" charset="0"/>
            </a:endParaRPr>
          </a:p>
          <a:p>
            <a:endParaRPr lang="en-US" sz="2400" dirty="0" smtClean="0">
              <a:latin typeface="Trebuchet MS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400" b="1" dirty="0">
                <a:latin typeface="Trebuchet MS" pitchFamily="34" charset="0"/>
              </a:rPr>
              <a:t>	</a:t>
            </a:r>
            <a:r>
              <a:rPr lang="en-US" sz="2800" b="1" dirty="0" smtClean="0">
                <a:latin typeface="Trebuchet MS" pitchFamily="34" charset="0"/>
              </a:rPr>
              <a:t>H</a:t>
            </a:r>
            <a:r>
              <a:rPr lang="en-US" sz="2000" b="1" dirty="0" smtClean="0">
                <a:latin typeface="Trebuchet MS" pitchFamily="34" charset="0"/>
              </a:rPr>
              <a:t>1</a:t>
            </a:r>
            <a:r>
              <a:rPr lang="en-US" sz="2800" b="1" dirty="0">
                <a:latin typeface="Trebuchet MS" pitchFamily="34" charset="0"/>
              </a:rPr>
              <a:t>:</a:t>
            </a:r>
            <a:r>
              <a:rPr lang="en-US" sz="2800" dirty="0">
                <a:latin typeface="Trebuchet MS" pitchFamily="34" charset="0"/>
              </a:rPr>
              <a:t> the effective logistics management will come through communications, inventory management, packaging and transportation.</a:t>
            </a:r>
          </a:p>
          <a:p>
            <a:r>
              <a:rPr lang="en-US" sz="2400" dirty="0" smtClean="0">
                <a:latin typeface="Trebuchet MS" pitchFamily="34" charset="0"/>
              </a:rPr>
              <a:t>	</a:t>
            </a:r>
            <a:endParaRPr lang="fr-FR" sz="2400" dirty="0" smtClean="0">
              <a:latin typeface="Trebuchet MS" pitchFamily="34" charset="0"/>
            </a:endParaRPr>
          </a:p>
          <a:p>
            <a:r>
              <a:rPr lang="en-US" sz="2400" dirty="0" smtClean="0">
                <a:latin typeface="Trebuchet MS" pitchFamily="34" charset="0"/>
              </a:rPr>
              <a:t> </a:t>
            </a:r>
            <a:endParaRPr lang="en-US" sz="24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046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5293" y="-2065"/>
            <a:ext cx="9149293" cy="721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669360"/>
            <a:ext cx="9144001" cy="216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5293" y="718959"/>
            <a:ext cx="9149294" cy="45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44602" y="14386"/>
            <a:ext cx="64495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4000" dirty="0">
                <a:solidFill>
                  <a:schemeClr val="bg1"/>
                </a:solidFill>
                <a:latin typeface="Trebuchet MS" pitchFamily="34" charset="0"/>
                <a:cs typeface="Traditional Arabic" pitchFamily="18" charset="-78"/>
              </a:rPr>
              <a:t>Literature Review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7504" y="1124744"/>
            <a:ext cx="892899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8E121C"/>
              </a:buClr>
              <a:buFont typeface="Wingdings" pitchFamily="2" charset="2"/>
              <a:buChar char="q"/>
            </a:pPr>
            <a:r>
              <a:rPr lang="en-US" sz="2400" dirty="0" smtClean="0">
                <a:latin typeface="Trebuchet MS" pitchFamily="34" charset="0"/>
              </a:rPr>
              <a:t>The logistic is </a:t>
            </a:r>
            <a:r>
              <a:rPr lang="en-US" sz="2400" dirty="0">
                <a:latin typeface="Trebuchet MS" pitchFamily="34" charset="0"/>
              </a:rPr>
              <a:t>a part of the supply chain including reverse flow of money and goods, services, money and information (Armistead and </a:t>
            </a:r>
            <a:r>
              <a:rPr lang="en-US" sz="2400" dirty="0" err="1">
                <a:latin typeface="Trebuchet MS" pitchFamily="34" charset="0"/>
              </a:rPr>
              <a:t>Mapes</a:t>
            </a:r>
            <a:r>
              <a:rPr lang="en-US" sz="2400" dirty="0">
                <a:latin typeface="Trebuchet MS" pitchFamily="34" charset="0"/>
              </a:rPr>
              <a:t>, 1993). </a:t>
            </a:r>
            <a:endParaRPr lang="en-US" sz="2400" dirty="0" smtClean="0">
              <a:latin typeface="Trebuchet MS" pitchFamily="34" charset="0"/>
            </a:endParaRPr>
          </a:p>
          <a:p>
            <a:pPr marL="342900" indent="-342900">
              <a:buClr>
                <a:srgbClr val="8E121C"/>
              </a:buClr>
              <a:buFont typeface="Wingdings" pitchFamily="2" charset="2"/>
              <a:buChar char="q"/>
            </a:pPr>
            <a:r>
              <a:rPr lang="en-US" sz="2400" dirty="0">
                <a:latin typeface="Trebuchet MS" pitchFamily="34" charset="0"/>
              </a:rPr>
              <a:t>Among the leading logistics activities are: </a:t>
            </a:r>
            <a:endParaRPr lang="en-US" sz="2400" dirty="0" smtClean="0">
              <a:latin typeface="Trebuchet MS" pitchFamily="34" charset="0"/>
            </a:endParaRPr>
          </a:p>
          <a:p>
            <a:pPr marL="800100" lvl="1" indent="-342900">
              <a:buClr>
                <a:srgbClr val="8E121C"/>
              </a:buClr>
              <a:buFont typeface="Wingdings" pitchFamily="2" charset="2"/>
              <a:buChar char="q"/>
            </a:pPr>
            <a:r>
              <a:rPr lang="en-US" dirty="0" smtClean="0">
                <a:latin typeface="Trebuchet MS" pitchFamily="34" charset="0"/>
              </a:rPr>
              <a:t>Transportation;</a:t>
            </a:r>
          </a:p>
          <a:p>
            <a:pPr marL="800100" lvl="1" indent="-342900">
              <a:buClr>
                <a:srgbClr val="8E121C"/>
              </a:buClr>
              <a:buFont typeface="Wingdings" pitchFamily="2" charset="2"/>
              <a:buChar char="q"/>
            </a:pPr>
            <a:r>
              <a:rPr lang="en-US" dirty="0" smtClean="0">
                <a:latin typeface="Trebuchet MS" pitchFamily="34" charset="0"/>
              </a:rPr>
              <a:t>Warehousing;</a:t>
            </a:r>
          </a:p>
          <a:p>
            <a:pPr marL="800100" lvl="1" indent="-342900">
              <a:buClr>
                <a:srgbClr val="8E121C"/>
              </a:buClr>
              <a:buFont typeface="Wingdings" pitchFamily="2" charset="2"/>
              <a:buChar char="q"/>
            </a:pPr>
            <a:r>
              <a:rPr lang="en-US" dirty="0" smtClean="0">
                <a:latin typeface="Trebuchet MS" pitchFamily="34" charset="0"/>
              </a:rPr>
              <a:t>Packaging;</a:t>
            </a:r>
          </a:p>
          <a:p>
            <a:pPr marL="800100" lvl="1" indent="-342900">
              <a:buClr>
                <a:srgbClr val="8E121C"/>
              </a:buClr>
              <a:buFont typeface="Wingdings" pitchFamily="2" charset="2"/>
              <a:buChar char="q"/>
            </a:pPr>
            <a:r>
              <a:rPr lang="en-US" dirty="0">
                <a:latin typeface="Trebuchet MS" pitchFamily="34" charset="0"/>
              </a:rPr>
              <a:t>Inventory </a:t>
            </a:r>
            <a:r>
              <a:rPr lang="en-US" dirty="0" smtClean="0">
                <a:latin typeface="Trebuchet MS" pitchFamily="34" charset="0"/>
              </a:rPr>
              <a:t>management.</a:t>
            </a:r>
          </a:p>
          <a:p>
            <a:pPr marL="342900" indent="-342900">
              <a:buClr>
                <a:srgbClr val="8E121C"/>
              </a:buClr>
              <a:buFont typeface="Wingdings" pitchFamily="2" charset="2"/>
              <a:buChar char="q"/>
            </a:pPr>
            <a:r>
              <a:rPr lang="en-US" sz="2400" dirty="0">
                <a:latin typeface="Trebuchet MS" pitchFamily="34" charset="0"/>
              </a:rPr>
              <a:t>The organizational performance is about how well an organization achieves its goals, market oriented, and financial goals (</a:t>
            </a:r>
            <a:r>
              <a:rPr lang="en-US" sz="2400" dirty="0" err="1">
                <a:latin typeface="Trebuchet MS" pitchFamily="34" charset="0"/>
              </a:rPr>
              <a:t>Yamin</a:t>
            </a:r>
            <a:r>
              <a:rPr lang="en-US" sz="2400" dirty="0">
                <a:latin typeface="Trebuchet MS" pitchFamily="34" charset="0"/>
              </a:rPr>
              <a:t> et al., 1999). </a:t>
            </a:r>
            <a:endParaRPr lang="en-US" sz="2400" dirty="0" smtClean="0">
              <a:latin typeface="Trebuchet MS" pitchFamily="34" charset="0"/>
            </a:endParaRPr>
          </a:p>
          <a:p>
            <a:pPr marL="342900" indent="-342900">
              <a:buClr>
                <a:srgbClr val="8E121C"/>
              </a:buClr>
              <a:buFont typeface="Wingdings" pitchFamily="2" charset="2"/>
              <a:buChar char="q"/>
            </a:pPr>
            <a:r>
              <a:rPr lang="en-US" sz="2400" dirty="0">
                <a:latin typeface="Trebuchet MS" pitchFamily="34" charset="0"/>
              </a:rPr>
              <a:t>Efficiency is one of the standard internal performances of an organization, while effectiveness is a standard external request from different groups (</a:t>
            </a:r>
            <a:r>
              <a:rPr lang="en-US" sz="2400" dirty="0" err="1">
                <a:latin typeface="Trebuchet MS" pitchFamily="34" charset="0"/>
              </a:rPr>
              <a:t>Pfeffer</a:t>
            </a:r>
            <a:r>
              <a:rPr lang="en-US" sz="2400" dirty="0">
                <a:latin typeface="Trebuchet MS" pitchFamily="34" charset="0"/>
              </a:rPr>
              <a:t> and </a:t>
            </a:r>
            <a:r>
              <a:rPr lang="en-US" sz="2400" dirty="0" err="1">
                <a:latin typeface="Trebuchet MS" pitchFamily="34" charset="0"/>
              </a:rPr>
              <a:t>Salancik</a:t>
            </a:r>
            <a:r>
              <a:rPr lang="en-US" sz="2400" dirty="0">
                <a:latin typeface="Trebuchet MS" pitchFamily="34" charset="0"/>
              </a:rPr>
              <a:t> 2003). </a:t>
            </a:r>
            <a:endParaRPr lang="en-US" sz="2400" dirty="0" smtClean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762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5293" y="-2065"/>
            <a:ext cx="9149293" cy="721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669360"/>
            <a:ext cx="9144001" cy="216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5293" y="718959"/>
            <a:ext cx="9149294" cy="45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75656" y="33945"/>
            <a:ext cx="64495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4000" dirty="0">
                <a:solidFill>
                  <a:schemeClr val="bg1"/>
                </a:solidFill>
                <a:latin typeface="Trebuchet MS" pitchFamily="34" charset="0"/>
                <a:cs typeface="Traditional Arabic" pitchFamily="18" charset="-78"/>
              </a:rPr>
              <a:t>Methodology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3528" y="913938"/>
            <a:ext cx="813690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itchFamily="2" charset="2"/>
              <a:buChar char="q"/>
            </a:pPr>
            <a:r>
              <a:rPr lang="pt-PT" sz="2400" dirty="0">
                <a:latin typeface="Trebuchet MS" pitchFamily="34" charset="0"/>
              </a:rPr>
              <a:t>Data </a:t>
            </a:r>
            <a:r>
              <a:rPr lang="pt-PT" sz="2400" dirty="0" smtClean="0">
                <a:latin typeface="Trebuchet MS" pitchFamily="34" charset="0"/>
              </a:rPr>
              <a:t>collection: Tirane and Durres in Albania.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en-US" sz="2400" dirty="0">
                <a:latin typeface="Trebuchet MS" pitchFamily="34" charset="0"/>
              </a:rPr>
              <a:t>Participants in the </a:t>
            </a:r>
            <a:r>
              <a:rPr lang="en-US" sz="2400" dirty="0" smtClean="0">
                <a:latin typeface="Trebuchet MS" pitchFamily="34" charset="0"/>
              </a:rPr>
              <a:t>study: </a:t>
            </a:r>
            <a:r>
              <a:rPr lang="en-US" sz="2400" dirty="0">
                <a:latin typeface="Trebuchet MS" pitchFamily="34" charset="0"/>
              </a:rPr>
              <a:t>retail </a:t>
            </a:r>
            <a:r>
              <a:rPr lang="en-US" sz="2400" dirty="0" smtClean="0">
                <a:latin typeface="Trebuchet MS" pitchFamily="34" charset="0"/>
              </a:rPr>
              <a:t>companies.</a:t>
            </a:r>
            <a:endParaRPr lang="pt-PT" sz="2400" dirty="0" smtClean="0">
              <a:latin typeface="Trebuchet MS" pitchFamily="34" charset="0"/>
            </a:endParaRPr>
          </a:p>
          <a:p>
            <a:pPr marL="571500" indent="-571500">
              <a:buFont typeface="Wingdings" pitchFamily="2" charset="2"/>
              <a:buChar char="q"/>
            </a:pPr>
            <a:r>
              <a:rPr lang="fr-FR" sz="2400" dirty="0">
                <a:latin typeface="Trebuchet MS" pitchFamily="34" charset="0"/>
              </a:rPr>
              <a:t>It </a:t>
            </a:r>
            <a:r>
              <a:rPr lang="fr-FR" sz="2400" dirty="0" err="1">
                <a:latin typeface="Trebuchet MS" pitchFamily="34" charset="0"/>
              </a:rPr>
              <a:t>distributes</a:t>
            </a:r>
            <a:r>
              <a:rPr lang="fr-FR" sz="2400" dirty="0">
                <a:latin typeface="Trebuchet MS" pitchFamily="34" charset="0"/>
              </a:rPr>
              <a:t> about </a:t>
            </a:r>
            <a:r>
              <a:rPr lang="fr-FR" sz="2400" dirty="0" smtClean="0">
                <a:latin typeface="Trebuchet MS" pitchFamily="34" charset="0"/>
              </a:rPr>
              <a:t>170 questionnaires.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pt-PT" sz="2400" dirty="0">
                <a:latin typeface="Trebuchet MS" pitchFamily="34" charset="0"/>
              </a:rPr>
              <a:t>Used </a:t>
            </a:r>
            <a:r>
              <a:rPr lang="pt-PT" sz="2400" dirty="0" smtClean="0">
                <a:latin typeface="Trebuchet MS" pitchFamily="34" charset="0"/>
              </a:rPr>
              <a:t>105 </a:t>
            </a:r>
            <a:r>
              <a:rPr lang="pt-PT" sz="2400" dirty="0">
                <a:latin typeface="Trebuchet MS" pitchFamily="34" charset="0"/>
              </a:rPr>
              <a:t>questionnaires for </a:t>
            </a:r>
            <a:r>
              <a:rPr lang="pt-PT" sz="2400" dirty="0" smtClean="0">
                <a:latin typeface="Trebuchet MS" pitchFamily="34" charset="0"/>
              </a:rPr>
              <a:t>analysis.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en-US" sz="2400" dirty="0">
                <a:latin typeface="Trebuchet MS" pitchFamily="34" charset="0"/>
              </a:rPr>
              <a:t>The questionnaire was built </a:t>
            </a:r>
            <a:r>
              <a:rPr lang="en-US" sz="2400" dirty="0" smtClean="0">
                <a:latin typeface="Trebuchet MS" pitchFamily="34" charset="0"/>
              </a:rPr>
              <a:t>in:</a:t>
            </a:r>
          </a:p>
          <a:p>
            <a:pPr marL="1028700" lvl="1" indent="-571500">
              <a:buFont typeface="Wingdings" pitchFamily="2" charset="2"/>
              <a:buChar char="v"/>
            </a:pPr>
            <a:r>
              <a:rPr lang="en-US" sz="2000" dirty="0">
                <a:latin typeface="Trebuchet MS" pitchFamily="34" charset="0"/>
              </a:rPr>
              <a:t>type of activity of the organization,</a:t>
            </a:r>
            <a:endParaRPr lang="en-US" sz="2000" dirty="0" smtClean="0">
              <a:latin typeface="Trebuchet MS" pitchFamily="34" charset="0"/>
            </a:endParaRPr>
          </a:p>
          <a:p>
            <a:pPr marL="1028700" lvl="1" indent="-571500">
              <a:buFont typeface="Wingdings" pitchFamily="2" charset="2"/>
              <a:buChar char="v"/>
            </a:pPr>
            <a:r>
              <a:rPr lang="en-US" sz="2000" dirty="0">
                <a:latin typeface="Trebuchet MS" pitchFamily="34" charset="0"/>
              </a:rPr>
              <a:t>the responder’s position in the </a:t>
            </a:r>
            <a:r>
              <a:rPr lang="en-US" sz="2000" dirty="0" smtClean="0">
                <a:latin typeface="Trebuchet MS" pitchFamily="34" charset="0"/>
              </a:rPr>
              <a:t>company and the </a:t>
            </a:r>
            <a:r>
              <a:rPr lang="en-US" sz="2000" dirty="0">
                <a:latin typeface="Trebuchet MS" pitchFamily="34" charset="0"/>
              </a:rPr>
              <a:t>time work related </a:t>
            </a:r>
            <a:r>
              <a:rPr lang="en-US" sz="2000" dirty="0" smtClean="0">
                <a:latin typeface="Trebuchet MS" pitchFamily="34" charset="0"/>
              </a:rPr>
              <a:t>issues,</a:t>
            </a:r>
          </a:p>
          <a:p>
            <a:pPr marL="1028700" lvl="1" indent="-571500">
              <a:buFont typeface="Wingdings" pitchFamily="2" charset="2"/>
              <a:buChar char="v"/>
            </a:pPr>
            <a:r>
              <a:rPr lang="en-US" sz="2000" dirty="0" smtClean="0">
                <a:latin typeface="Trebuchet MS" pitchFamily="34" charset="0"/>
              </a:rPr>
              <a:t>questions </a:t>
            </a:r>
            <a:r>
              <a:rPr lang="en-US" sz="2000" dirty="0">
                <a:latin typeface="Trebuchet MS" pitchFamily="34" charset="0"/>
              </a:rPr>
              <a:t>about logistics </a:t>
            </a:r>
            <a:r>
              <a:rPr lang="en-US" sz="2000" dirty="0" smtClean="0">
                <a:latin typeface="Trebuchet MS" pitchFamily="34" charset="0"/>
              </a:rPr>
              <a:t>factors - </a:t>
            </a:r>
            <a:r>
              <a:rPr lang="en-US" sz="2000" dirty="0">
                <a:latin typeface="Trebuchet MS" pitchFamily="34" charset="0"/>
              </a:rPr>
              <a:t>transportation, packaging, inventory management, and communication </a:t>
            </a:r>
            <a:r>
              <a:rPr lang="en-US" sz="2000" dirty="0" smtClean="0">
                <a:latin typeface="Trebuchet MS" pitchFamily="34" charset="0"/>
              </a:rPr>
              <a:t>effectiveness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pt-PT" sz="2400" dirty="0" smtClean="0">
                <a:latin typeface="Trebuchet MS" pitchFamily="34" charset="0"/>
              </a:rPr>
              <a:t>Data analysis:</a:t>
            </a:r>
          </a:p>
          <a:p>
            <a:pPr marL="1028700" lvl="1" indent="-571500">
              <a:buFont typeface="Wingdings" pitchFamily="2" charset="2"/>
              <a:buChar char="v"/>
            </a:pPr>
            <a:r>
              <a:rPr lang="pt-PT" sz="2000" dirty="0" smtClean="0">
                <a:latin typeface="Trebuchet MS" pitchFamily="34" charset="0"/>
              </a:rPr>
              <a:t>factor analysis,</a:t>
            </a:r>
          </a:p>
          <a:p>
            <a:pPr marL="1028700" lvl="1" indent="-571500">
              <a:buFont typeface="Wingdings" pitchFamily="2" charset="2"/>
              <a:buChar char="v"/>
            </a:pPr>
            <a:r>
              <a:rPr lang="pt-PT" sz="2000" dirty="0">
                <a:latin typeface="Trebuchet MS" pitchFamily="34" charset="0"/>
              </a:rPr>
              <a:t>reliability </a:t>
            </a:r>
            <a:r>
              <a:rPr lang="pt-PT" sz="2000" dirty="0" smtClean="0">
                <a:latin typeface="Trebuchet MS" pitchFamily="34" charset="0"/>
              </a:rPr>
              <a:t>analysis,</a:t>
            </a:r>
          </a:p>
          <a:p>
            <a:pPr marL="1028700" lvl="1" indent="-571500">
              <a:buFont typeface="Wingdings" pitchFamily="2" charset="2"/>
              <a:buChar char="v"/>
            </a:pPr>
            <a:r>
              <a:rPr lang="pt-PT" sz="2000" dirty="0" smtClean="0">
                <a:latin typeface="Trebuchet MS" pitchFamily="34" charset="0"/>
              </a:rPr>
              <a:t>multicolinearity analysis,</a:t>
            </a:r>
            <a:endParaRPr lang="pt-PT" sz="2000" dirty="0">
              <a:latin typeface="Trebuchet MS" pitchFamily="34" charset="0"/>
            </a:endParaRPr>
          </a:p>
          <a:p>
            <a:pPr marL="1028700" lvl="1" indent="-571500">
              <a:buFont typeface="Wingdings" pitchFamily="2" charset="2"/>
              <a:buChar char="v"/>
            </a:pPr>
            <a:r>
              <a:rPr lang="en-US" sz="2000" dirty="0" smtClean="0">
                <a:latin typeface="Trebuchet MS" pitchFamily="34" charset="0"/>
              </a:rPr>
              <a:t>testing hypothesis </a:t>
            </a:r>
            <a:r>
              <a:rPr lang="en-US" sz="2000" dirty="0">
                <a:latin typeface="Trebuchet MS" pitchFamily="34" charset="0"/>
              </a:rPr>
              <a:t>through </a:t>
            </a:r>
            <a:r>
              <a:rPr lang="en-US" sz="2000" dirty="0" smtClean="0">
                <a:latin typeface="Trebuchet MS" pitchFamily="34" charset="0"/>
              </a:rPr>
              <a:t>multiple regression.</a:t>
            </a:r>
            <a:endParaRPr lang="pt-PT" sz="2000" dirty="0" smtClean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32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5293" y="-2065"/>
            <a:ext cx="9149293" cy="721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669360"/>
            <a:ext cx="9144001" cy="216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5293" y="718959"/>
            <a:ext cx="9149294" cy="45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54411" y="45516"/>
            <a:ext cx="6449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3200" dirty="0" smtClean="0">
                <a:solidFill>
                  <a:schemeClr val="bg1"/>
                </a:solidFill>
                <a:latin typeface="Trebuchet MS" pitchFamily="34" charset="0"/>
                <a:cs typeface="Traditional Arabic" pitchFamily="18" charset="-78"/>
              </a:rPr>
              <a:t>Factor and Reliability Analysis</a:t>
            </a:r>
            <a:endParaRPr lang="pt-PT" sz="3200" dirty="0">
              <a:solidFill>
                <a:schemeClr val="bg1"/>
              </a:solidFill>
              <a:latin typeface="Trebuchet MS" pitchFamily="34" charset="0"/>
              <a:cs typeface="Traditional Arabic" pitchFamily="18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7504" y="864230"/>
            <a:ext cx="871296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u="sng" dirty="0" smtClean="0">
                <a:solidFill>
                  <a:srgbClr val="024594"/>
                </a:solidFill>
                <a:latin typeface="Trebuchet MS" pitchFamily="34" charset="0"/>
              </a:rPr>
              <a:t>Inventory </a:t>
            </a:r>
            <a:r>
              <a:rPr lang="en-US" sz="2400" u="sng" dirty="0">
                <a:solidFill>
                  <a:srgbClr val="024594"/>
                </a:solidFill>
                <a:latin typeface="Trebuchet MS" pitchFamily="34" charset="0"/>
              </a:rPr>
              <a:t>management</a:t>
            </a:r>
            <a:r>
              <a:rPr lang="en-US" sz="2400" dirty="0" smtClean="0">
                <a:solidFill>
                  <a:srgbClr val="024594"/>
                </a:solidFill>
                <a:latin typeface="Trebuchet MS" pitchFamily="34" charset="0"/>
              </a:rPr>
              <a:t>: </a:t>
            </a:r>
            <a:r>
              <a:rPr lang="en-US" sz="2400" i="1" dirty="0" smtClean="0">
                <a:solidFill>
                  <a:srgbClr val="024594"/>
                </a:solidFill>
                <a:latin typeface="Trebuchet MS" pitchFamily="34" charset="0"/>
              </a:rPr>
              <a:t>two questions</a:t>
            </a:r>
            <a:r>
              <a:rPr lang="en-US" sz="2400" i="1" dirty="0">
                <a:solidFill>
                  <a:srgbClr val="024594"/>
                </a:solidFill>
                <a:latin typeface="Trebuchet MS" pitchFamily="34" charset="0"/>
              </a:rPr>
              <a:t> </a:t>
            </a:r>
            <a:r>
              <a:rPr lang="en-US" sz="2400" i="1" dirty="0" smtClean="0">
                <a:solidFill>
                  <a:srgbClr val="024594"/>
                </a:solidFill>
                <a:latin typeface="Trebuchet MS" pitchFamily="34" charset="0"/>
              </a:rPr>
              <a:t>(FA resulted in 0.827 </a:t>
            </a:r>
            <a:r>
              <a:rPr lang="en-US" sz="2400" i="1" dirty="0">
                <a:solidFill>
                  <a:srgbClr val="024594"/>
                </a:solidFill>
                <a:latin typeface="Trebuchet MS" pitchFamily="34" charset="0"/>
              </a:rPr>
              <a:t>and RA was </a:t>
            </a:r>
            <a:r>
              <a:rPr lang="en-US" sz="2400" i="1" dirty="0" smtClean="0">
                <a:solidFill>
                  <a:srgbClr val="024594"/>
                </a:solidFill>
                <a:latin typeface="Trebuchet MS" pitchFamily="34" charset="0"/>
              </a:rPr>
              <a:t>0.701). </a:t>
            </a:r>
            <a:r>
              <a:rPr lang="en-US" sz="2400" i="1" dirty="0" smtClean="0">
                <a:latin typeface="Trebuchet MS" pitchFamily="34" charset="0"/>
              </a:rPr>
              <a:t>--- </a:t>
            </a:r>
            <a:r>
              <a:rPr lang="en-US" sz="2400" dirty="0">
                <a:latin typeface="Trebuchet MS" pitchFamily="34" charset="0"/>
              </a:rPr>
              <a:t>The independent </a:t>
            </a:r>
            <a:r>
              <a:rPr lang="en-US" sz="2400" dirty="0" smtClean="0">
                <a:latin typeface="Trebuchet MS" pitchFamily="34" charset="0"/>
              </a:rPr>
              <a:t>variable.</a:t>
            </a:r>
            <a:endParaRPr lang="en-US" sz="2400" dirty="0">
              <a:latin typeface="Trebuchet MS" pitchFamily="34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u="sng" dirty="0" smtClean="0">
                <a:solidFill>
                  <a:srgbClr val="024594"/>
                </a:solidFill>
                <a:latin typeface="Trebuchet MS" pitchFamily="34" charset="0"/>
              </a:rPr>
              <a:t>Communication/information </a:t>
            </a:r>
            <a:r>
              <a:rPr lang="en-US" sz="2400" u="sng" dirty="0">
                <a:solidFill>
                  <a:srgbClr val="024594"/>
                </a:solidFill>
                <a:latin typeface="Trebuchet MS" pitchFamily="34" charset="0"/>
              </a:rPr>
              <a:t>sharing</a:t>
            </a:r>
            <a:r>
              <a:rPr lang="en-US" sz="2400" dirty="0" smtClean="0">
                <a:solidFill>
                  <a:srgbClr val="024594"/>
                </a:solidFill>
                <a:latin typeface="Trebuchet MS" pitchFamily="34" charset="0"/>
              </a:rPr>
              <a:t>: </a:t>
            </a:r>
            <a:r>
              <a:rPr lang="en-US" sz="2400" i="1" dirty="0" smtClean="0">
                <a:solidFill>
                  <a:srgbClr val="024594"/>
                </a:solidFill>
                <a:latin typeface="Trebuchet MS" pitchFamily="34" charset="0"/>
              </a:rPr>
              <a:t>three </a:t>
            </a:r>
            <a:r>
              <a:rPr lang="en-US" sz="2400" i="1" dirty="0">
                <a:solidFill>
                  <a:srgbClr val="024594"/>
                </a:solidFill>
                <a:latin typeface="Trebuchet MS" pitchFamily="34" charset="0"/>
              </a:rPr>
              <a:t>questions </a:t>
            </a:r>
            <a:r>
              <a:rPr lang="en-US" sz="2400" i="1" dirty="0" smtClean="0">
                <a:solidFill>
                  <a:srgbClr val="024594"/>
                </a:solidFill>
                <a:latin typeface="Trebuchet MS" pitchFamily="34" charset="0"/>
              </a:rPr>
              <a:t>(FA listed </a:t>
            </a:r>
            <a:r>
              <a:rPr lang="en-US" sz="2400" i="1" dirty="0">
                <a:solidFill>
                  <a:srgbClr val="024594"/>
                </a:solidFill>
                <a:latin typeface="Trebuchet MS" pitchFamily="34" charset="0"/>
              </a:rPr>
              <a:t>in the interval </a:t>
            </a:r>
            <a:r>
              <a:rPr lang="en-US" sz="2400" i="1" dirty="0" smtClean="0">
                <a:solidFill>
                  <a:srgbClr val="024594"/>
                </a:solidFill>
                <a:latin typeface="Trebuchet MS" pitchFamily="34" charset="0"/>
              </a:rPr>
              <a:t>0.760 </a:t>
            </a:r>
            <a:r>
              <a:rPr lang="en-US" sz="2400" i="1" dirty="0">
                <a:solidFill>
                  <a:srgbClr val="024594"/>
                </a:solidFill>
                <a:latin typeface="Trebuchet MS" pitchFamily="34" charset="0"/>
              </a:rPr>
              <a:t>to </a:t>
            </a:r>
            <a:r>
              <a:rPr lang="en-US" sz="2400" i="1" dirty="0" smtClean="0">
                <a:solidFill>
                  <a:srgbClr val="024594"/>
                </a:solidFill>
                <a:latin typeface="Trebuchet MS" pitchFamily="34" charset="0"/>
              </a:rPr>
              <a:t>0.918 </a:t>
            </a:r>
            <a:r>
              <a:rPr lang="en-US" sz="2400" i="1" dirty="0">
                <a:solidFill>
                  <a:srgbClr val="024594"/>
                </a:solidFill>
                <a:latin typeface="Trebuchet MS" pitchFamily="34" charset="0"/>
              </a:rPr>
              <a:t>and RA was 0.792). </a:t>
            </a:r>
            <a:endParaRPr lang="en-US" sz="2400" i="1" dirty="0" smtClean="0">
              <a:solidFill>
                <a:srgbClr val="024594"/>
              </a:solidFill>
              <a:latin typeface="Trebuchet MS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i="1" dirty="0" smtClean="0">
                <a:latin typeface="Trebuchet MS" pitchFamily="34" charset="0"/>
              </a:rPr>
              <a:t>--- </a:t>
            </a:r>
            <a:r>
              <a:rPr lang="en-US" sz="2400" dirty="0">
                <a:latin typeface="Trebuchet MS" pitchFamily="34" charset="0"/>
              </a:rPr>
              <a:t>The independent variable.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u="sng" dirty="0" smtClean="0">
                <a:solidFill>
                  <a:srgbClr val="024594"/>
                </a:solidFill>
                <a:latin typeface="Trebuchet MS" pitchFamily="34" charset="0"/>
              </a:rPr>
              <a:t>Effective </a:t>
            </a:r>
            <a:r>
              <a:rPr lang="en-US" sz="2400" u="sng" dirty="0">
                <a:solidFill>
                  <a:srgbClr val="024594"/>
                </a:solidFill>
                <a:latin typeface="Trebuchet MS" pitchFamily="34" charset="0"/>
              </a:rPr>
              <a:t>logistic </a:t>
            </a:r>
            <a:r>
              <a:rPr lang="en-US" sz="2400" u="sng" dirty="0" smtClean="0">
                <a:solidFill>
                  <a:srgbClr val="024594"/>
                </a:solidFill>
                <a:latin typeface="Trebuchet MS" pitchFamily="34" charset="0"/>
              </a:rPr>
              <a:t>management: </a:t>
            </a:r>
            <a:r>
              <a:rPr lang="en-US" sz="2400" i="1" dirty="0">
                <a:solidFill>
                  <a:srgbClr val="024594"/>
                </a:solidFill>
                <a:latin typeface="Trebuchet MS" pitchFamily="34" charset="0"/>
              </a:rPr>
              <a:t>two questions (FA resulted in </a:t>
            </a:r>
            <a:r>
              <a:rPr lang="en-US" sz="2400" i="1" dirty="0" smtClean="0">
                <a:solidFill>
                  <a:srgbClr val="024594"/>
                </a:solidFill>
                <a:latin typeface="Trebuchet MS" pitchFamily="34" charset="0"/>
              </a:rPr>
              <a:t>0.873 </a:t>
            </a:r>
            <a:r>
              <a:rPr lang="en-US" sz="2400" i="1" dirty="0">
                <a:solidFill>
                  <a:srgbClr val="024594"/>
                </a:solidFill>
                <a:latin typeface="Trebuchet MS" pitchFamily="34" charset="0"/>
              </a:rPr>
              <a:t>and RA was </a:t>
            </a:r>
            <a:r>
              <a:rPr lang="en-US" sz="2400" i="1" dirty="0" smtClean="0">
                <a:solidFill>
                  <a:srgbClr val="024594"/>
                </a:solidFill>
                <a:latin typeface="Trebuchet MS" pitchFamily="34" charset="0"/>
              </a:rPr>
              <a:t>0.711). </a:t>
            </a:r>
            <a:r>
              <a:rPr lang="en-US" sz="2400" i="1" dirty="0">
                <a:latin typeface="Trebuchet MS" pitchFamily="34" charset="0"/>
              </a:rPr>
              <a:t>--- </a:t>
            </a:r>
            <a:r>
              <a:rPr lang="en-US" sz="2400" dirty="0">
                <a:latin typeface="Trebuchet MS" pitchFamily="34" charset="0"/>
              </a:rPr>
              <a:t>The </a:t>
            </a:r>
            <a:r>
              <a:rPr lang="en-US" sz="2400" dirty="0" smtClean="0">
                <a:latin typeface="Trebuchet MS" pitchFamily="34" charset="0"/>
              </a:rPr>
              <a:t>dependent </a:t>
            </a:r>
            <a:r>
              <a:rPr lang="en-US" sz="2400" dirty="0">
                <a:latin typeface="Trebuchet MS" pitchFamily="34" charset="0"/>
              </a:rPr>
              <a:t>variable.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dirty="0" smtClean="0">
                <a:latin typeface="Trebuchet MS" pitchFamily="34" charset="0"/>
              </a:rPr>
              <a:t>Two </a:t>
            </a:r>
            <a:r>
              <a:rPr lang="en-US" sz="2400" dirty="0">
                <a:latin typeface="Trebuchet MS" pitchFamily="34" charset="0"/>
              </a:rPr>
              <a:t>independent variables </a:t>
            </a:r>
            <a:r>
              <a:rPr lang="en-US" sz="2400" u="sng" dirty="0">
                <a:solidFill>
                  <a:srgbClr val="024594"/>
                </a:solidFill>
                <a:latin typeface="Trebuchet MS" pitchFamily="34" charset="0"/>
              </a:rPr>
              <a:t>“transporting and packaging” </a:t>
            </a:r>
            <a:r>
              <a:rPr lang="en-US" sz="2400" dirty="0">
                <a:solidFill>
                  <a:srgbClr val="024594"/>
                </a:solidFill>
                <a:latin typeface="Trebuchet MS" pitchFamily="34" charset="0"/>
              </a:rPr>
              <a:t>are measured only with a question </a:t>
            </a:r>
            <a:r>
              <a:rPr lang="en-US" sz="2400" i="1" dirty="0">
                <a:solidFill>
                  <a:srgbClr val="024594"/>
                </a:solidFill>
                <a:latin typeface="Trebuchet MS" pitchFamily="34" charset="0"/>
              </a:rPr>
              <a:t>– not </a:t>
            </a:r>
            <a:r>
              <a:rPr lang="en-US" sz="2400" i="1" dirty="0" smtClean="0">
                <a:solidFill>
                  <a:srgbClr val="024594"/>
                </a:solidFill>
                <a:latin typeface="Trebuchet MS" pitchFamily="34" charset="0"/>
              </a:rPr>
              <a:t>necessary </a:t>
            </a:r>
            <a:r>
              <a:rPr lang="en-US" sz="2400" i="1" dirty="0">
                <a:solidFill>
                  <a:srgbClr val="024594"/>
                </a:solidFill>
                <a:latin typeface="Trebuchet MS" pitchFamily="34" charset="0"/>
              </a:rPr>
              <a:t>to have a factorial </a:t>
            </a:r>
            <a:r>
              <a:rPr lang="en-US" sz="2400" i="1" dirty="0" smtClean="0">
                <a:solidFill>
                  <a:srgbClr val="024594"/>
                </a:solidFill>
                <a:latin typeface="Trebuchet MS" pitchFamily="34" charset="0"/>
              </a:rPr>
              <a:t>.</a:t>
            </a:r>
          </a:p>
          <a:p>
            <a:endParaRPr lang="pt-PT" sz="2400" dirty="0">
              <a:latin typeface="Trebuchet MS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458026" y="602620"/>
            <a:ext cx="22794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556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5293" y="-2065"/>
            <a:ext cx="9149293" cy="721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669360"/>
            <a:ext cx="9144001" cy="216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5293" y="718959"/>
            <a:ext cx="9149294" cy="45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47249" y="17928"/>
            <a:ext cx="64495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4000" dirty="0" smtClean="0">
                <a:solidFill>
                  <a:schemeClr val="bg1"/>
                </a:solidFill>
                <a:latin typeface="Trebuchet MS" pitchFamily="34" charset="0"/>
                <a:cs typeface="Traditional Arabic" pitchFamily="18" charset="-78"/>
              </a:rPr>
              <a:t>Hypothesis  </a:t>
            </a:r>
            <a:r>
              <a:rPr lang="pt-PT" sz="4000" dirty="0">
                <a:solidFill>
                  <a:schemeClr val="bg1"/>
                </a:solidFill>
                <a:latin typeface="Trebuchet MS" pitchFamily="34" charset="0"/>
                <a:cs typeface="Traditional Arabic" pitchFamily="18" charset="-78"/>
              </a:rPr>
              <a:t>testing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6156" y="764704"/>
            <a:ext cx="849431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600" b="1" u="sng" dirty="0" smtClean="0">
                <a:latin typeface="Trebuchet MS" pitchFamily="34" charset="0"/>
              </a:rPr>
              <a:t>The hypothesis was confirmed.</a:t>
            </a:r>
            <a:endParaRPr lang="pt-PT" sz="2600" b="1" u="sng" dirty="0">
              <a:latin typeface="Trebuchet MS" pitchFamily="34" charset="0"/>
            </a:endParaRPr>
          </a:p>
          <a:p>
            <a:pPr marL="1028700" lvl="1" indent="-571500">
              <a:buFont typeface="Wingdings" pitchFamily="2" charset="2"/>
              <a:buChar char="q"/>
            </a:pPr>
            <a:endParaRPr lang="pt-PT" sz="2400" u="sng" dirty="0" smtClean="0">
              <a:latin typeface="Trebuchet MS" pitchFamily="34" charset="0"/>
            </a:endParaRPr>
          </a:p>
          <a:p>
            <a:pPr marL="1028700" lvl="1" indent="-571500">
              <a:buFont typeface="Wingdings" pitchFamily="2" charset="2"/>
              <a:buChar char="q"/>
            </a:pPr>
            <a:r>
              <a:rPr lang="pt-PT" sz="2400" u="sng" dirty="0" smtClean="0">
                <a:latin typeface="Trebuchet MS" pitchFamily="34" charset="0"/>
              </a:rPr>
              <a:t>H</a:t>
            </a:r>
            <a:r>
              <a:rPr lang="pt-PT" sz="2000" u="sng" dirty="0" smtClean="0">
                <a:latin typeface="Trebuchet MS" pitchFamily="34" charset="0"/>
              </a:rPr>
              <a:t>1</a:t>
            </a:r>
            <a:r>
              <a:rPr lang="pt-PT" sz="2400" u="sng" dirty="0" smtClean="0">
                <a:latin typeface="Trebuchet MS" pitchFamily="34" charset="0"/>
              </a:rPr>
              <a:t>: </a:t>
            </a:r>
            <a:r>
              <a:rPr lang="pt-PT" sz="2200" i="1" u="sng" dirty="0" smtClean="0">
                <a:latin typeface="Trebuchet MS" pitchFamily="34" charset="0"/>
              </a:rPr>
              <a:t>“</a:t>
            </a:r>
            <a:r>
              <a:rPr lang="en-US" sz="2200" i="1" u="sng" dirty="0">
                <a:latin typeface="Trebuchet MS" pitchFamily="34" charset="0"/>
              </a:rPr>
              <a:t>the effective logistics management will come through communications, inventory management, packaging and transportation</a:t>
            </a:r>
            <a:r>
              <a:rPr lang="en-US" sz="2200" i="1" u="sng" dirty="0" smtClean="0">
                <a:latin typeface="Trebuchet MS" pitchFamily="34" charset="0"/>
              </a:rPr>
              <a:t>”.</a:t>
            </a:r>
          </a:p>
          <a:p>
            <a:pPr lvl="1"/>
            <a:endParaRPr lang="en-US" sz="2200" i="1" u="sng" dirty="0" smtClean="0">
              <a:latin typeface="Trebuchet MS" pitchFamily="34" charset="0"/>
            </a:endParaRPr>
          </a:p>
          <a:p>
            <a:pPr marL="1485900" lvl="2" indent="-571500">
              <a:buFont typeface="Wingdings" pitchFamily="2" charset="2"/>
              <a:buChar char="v"/>
            </a:pPr>
            <a:r>
              <a:rPr lang="en-US" sz="2000" dirty="0">
                <a:latin typeface="Trebuchet MS" pitchFamily="34" charset="0"/>
              </a:rPr>
              <a:t>The sustainability model (p &lt;0.00). </a:t>
            </a:r>
            <a:endParaRPr lang="en-US" sz="2000" dirty="0" smtClean="0">
              <a:latin typeface="Trebuchet MS" pitchFamily="34" charset="0"/>
            </a:endParaRPr>
          </a:p>
          <a:p>
            <a:pPr marL="1485900" lvl="2" indent="-571500">
              <a:buFont typeface="Wingdings" pitchFamily="2" charset="2"/>
              <a:buChar char="v"/>
            </a:pPr>
            <a:r>
              <a:rPr lang="en-US" sz="2000" dirty="0">
                <a:latin typeface="Trebuchet MS" pitchFamily="34" charset="0"/>
                <a:ea typeface="Calibri"/>
              </a:rPr>
              <a:t>R</a:t>
            </a:r>
            <a:r>
              <a:rPr lang="en-US" sz="2000" baseline="30000" dirty="0">
                <a:latin typeface="Trebuchet MS" pitchFamily="34" charset="0"/>
                <a:ea typeface="Calibri"/>
              </a:rPr>
              <a:t>2</a:t>
            </a:r>
            <a:r>
              <a:rPr lang="en-US" sz="2000" dirty="0">
                <a:latin typeface="Trebuchet MS" pitchFamily="34" charset="0"/>
                <a:ea typeface="Calibri"/>
              </a:rPr>
              <a:t> is </a:t>
            </a:r>
            <a:r>
              <a:rPr lang="en-US" sz="2000" dirty="0" smtClean="0">
                <a:latin typeface="Trebuchet MS" pitchFamily="34" charset="0"/>
                <a:ea typeface="Calibri"/>
              </a:rPr>
              <a:t>33.4%  and R</a:t>
            </a:r>
            <a:r>
              <a:rPr lang="en-US" sz="2000" baseline="30000" dirty="0" smtClean="0">
                <a:latin typeface="Trebuchet MS" pitchFamily="34" charset="0"/>
                <a:ea typeface="Calibri"/>
              </a:rPr>
              <a:t>2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>
                <a:latin typeface="Trebuchet MS" pitchFamily="34" charset="0"/>
              </a:rPr>
              <a:t>(adjusted) is </a:t>
            </a:r>
            <a:r>
              <a:rPr lang="en-US" sz="2000" dirty="0" smtClean="0">
                <a:latin typeface="Trebuchet MS" pitchFamily="34" charset="0"/>
              </a:rPr>
              <a:t>26.6%.</a:t>
            </a:r>
          </a:p>
          <a:p>
            <a:pPr lvl="2"/>
            <a:endParaRPr lang="en-US" sz="2000" dirty="0" smtClean="0">
              <a:latin typeface="Trebuchet MS" pitchFamily="34" charset="0"/>
            </a:endParaRPr>
          </a:p>
          <a:p>
            <a:pPr marL="1485900" lvl="2" indent="-571500">
              <a:buFont typeface="Wingdings" pitchFamily="2" charset="2"/>
              <a:buChar char="v"/>
            </a:pPr>
            <a:endParaRPr lang="en-US" sz="2000" dirty="0">
              <a:latin typeface="Trebuchet MS" pitchFamily="34" charset="0"/>
            </a:endParaRPr>
          </a:p>
          <a:p>
            <a:pPr marL="1485900" lvl="2" indent="-571500">
              <a:buFont typeface="Wingdings" pitchFamily="2" charset="2"/>
              <a:buChar char="v"/>
            </a:pPr>
            <a:endParaRPr lang="en-US" sz="2000" dirty="0" smtClean="0">
              <a:latin typeface="Trebuchet MS" pitchFamily="34" charset="0"/>
            </a:endParaRPr>
          </a:p>
          <a:p>
            <a:pPr marL="1485900" lvl="2" indent="-571500">
              <a:buFont typeface="Wingdings" pitchFamily="2" charset="2"/>
              <a:buChar char="v"/>
            </a:pPr>
            <a:endParaRPr lang="en-US" sz="2000" dirty="0" smtClean="0">
              <a:latin typeface="Trebuchet MS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62168097"/>
              </p:ext>
            </p:extLst>
          </p:nvPr>
        </p:nvGraphicFramePr>
        <p:xfrm>
          <a:off x="1115615" y="3717031"/>
          <a:ext cx="6480721" cy="24482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7661"/>
                <a:gridCol w="1167244"/>
                <a:gridCol w="858792"/>
                <a:gridCol w="866911"/>
                <a:gridCol w="1560113"/>
              </a:tblGrid>
              <a:tr h="3601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sq-A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Beta coefficient</a:t>
                      </a:r>
                      <a:endParaRPr lang="sq-A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Sig.</a:t>
                      </a:r>
                      <a:endParaRPr lang="sq-A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R</a:t>
                      </a:r>
                      <a:r>
                        <a:rPr lang="en-US" sz="1000" baseline="30000">
                          <a:effectLst/>
                        </a:rPr>
                        <a:t>2</a:t>
                      </a:r>
                      <a:endParaRPr lang="sq-A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R</a:t>
                      </a:r>
                      <a:r>
                        <a:rPr lang="en-US" sz="1000" baseline="30000">
                          <a:effectLst/>
                        </a:rPr>
                        <a:t>2</a:t>
                      </a:r>
                      <a:r>
                        <a:rPr lang="en-US" sz="1000">
                          <a:effectLst/>
                        </a:rPr>
                        <a:t> (adjusted)</a:t>
                      </a:r>
                      <a:endParaRPr lang="sq-A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7616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(Constant)</a:t>
                      </a:r>
                      <a:endParaRPr lang="sq-A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sq-A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0.147</a:t>
                      </a:r>
                      <a:endParaRPr lang="sq-A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0.334</a:t>
                      </a:r>
                      <a:endParaRPr lang="sq-A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0.266</a:t>
                      </a:r>
                      <a:endParaRPr lang="sq-A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7616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Communications</a:t>
                      </a:r>
                      <a:endParaRPr lang="sq-A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0.497</a:t>
                      </a:r>
                      <a:endParaRPr lang="sq-A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0.001</a:t>
                      </a:r>
                      <a:endParaRPr lang="sq-A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sq-A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q-AL"/>
                    </a:p>
                  </a:txBody>
                  <a:tcPr/>
                </a:tc>
              </a:tr>
              <a:tr h="417616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Inventory management</a:t>
                      </a:r>
                      <a:endParaRPr lang="sq-A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-0.249</a:t>
                      </a:r>
                      <a:endParaRPr lang="sq-A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0.152</a:t>
                      </a:r>
                      <a:endParaRPr lang="sq-A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sq-A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q-AL"/>
                    </a:p>
                  </a:txBody>
                  <a:tcPr/>
                </a:tc>
              </a:tr>
              <a:tr h="417616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Packaging </a:t>
                      </a:r>
                      <a:endParaRPr lang="sq-A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0.284</a:t>
                      </a:r>
                      <a:endParaRPr lang="sq-A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0.046</a:t>
                      </a:r>
                      <a:endParaRPr lang="sq-A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sq-A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q-AL"/>
                    </a:p>
                  </a:txBody>
                  <a:tcPr/>
                </a:tc>
              </a:tr>
              <a:tr h="417616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Transportation </a:t>
                      </a:r>
                      <a:endParaRPr lang="sq-A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0.141</a:t>
                      </a:r>
                      <a:endParaRPr lang="sq-A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0.420</a:t>
                      </a:r>
                      <a:endParaRPr lang="sq-A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sq-A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q-AL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532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2216</TotalTime>
  <Words>567</Words>
  <Application>Microsoft Office PowerPoint</Application>
  <PresentationFormat>On-screen Show (4:3)</PresentationFormat>
  <Paragraphs>98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Teixeira</dc:creator>
  <cp:lastModifiedBy>Muhammad Asif</cp:lastModifiedBy>
  <cp:revision>168</cp:revision>
  <dcterms:created xsi:type="dcterms:W3CDTF">2012-12-08T12:10:01Z</dcterms:created>
  <dcterms:modified xsi:type="dcterms:W3CDTF">2016-09-03T21:46:40Z</dcterms:modified>
</cp:coreProperties>
</file>