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56" r:id="rId2"/>
    <p:sldId id="293" r:id="rId3"/>
    <p:sldId id="257" r:id="rId4"/>
    <p:sldId id="258" r:id="rId5"/>
    <p:sldId id="259" r:id="rId6"/>
    <p:sldId id="260" r:id="rId7"/>
    <p:sldId id="261" r:id="rId8"/>
    <p:sldId id="262" r:id="rId9"/>
    <p:sldId id="264" r:id="rId10"/>
    <p:sldId id="265" r:id="rId11"/>
    <p:sldId id="266" r:id="rId12"/>
    <p:sldId id="267" r:id="rId13"/>
    <p:sldId id="268" r:id="rId14"/>
    <p:sldId id="270" r:id="rId15"/>
    <p:sldId id="276" r:id="rId16"/>
    <p:sldId id="277" r:id="rId17"/>
    <p:sldId id="278" r:id="rId18"/>
    <p:sldId id="279" r:id="rId19"/>
    <p:sldId id="280" r:id="rId20"/>
    <p:sldId id="285" r:id="rId21"/>
    <p:sldId id="287" r:id="rId22"/>
    <p:sldId id="290" r:id="rId23"/>
    <p:sldId id="291" r:id="rId24"/>
    <p:sldId id="29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4476" tIns="47238" rIns="94476" bIns="47238"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4476" tIns="47238" rIns="94476" bIns="47238" rtlCol="0"/>
          <a:lstStyle>
            <a:lvl1pPr algn="r">
              <a:defRPr sz="1200"/>
            </a:lvl1pPr>
          </a:lstStyle>
          <a:p>
            <a:fld id="{0D509EF7-03B0-48B4-94C5-51DF5A125C42}" type="datetimeFigureOut">
              <a:rPr lang="en-US" smtClean="0"/>
              <a:pPr/>
              <a:t>6/20/2016</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4476" tIns="47238" rIns="94476" bIns="47238" rtlCol="0" anchor="ctr"/>
          <a:lstStyle/>
          <a:p>
            <a:endParaRPr lang="en-GB"/>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4476" tIns="47238" rIns="94476" bIns="472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7"/>
            <a:ext cx="3037840" cy="464820"/>
          </a:xfrm>
          <a:prstGeom prst="rect">
            <a:avLst/>
          </a:prstGeom>
        </p:spPr>
        <p:txBody>
          <a:bodyPr vert="horz" lIns="94476" tIns="47238" rIns="94476" bIns="47238"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4476" tIns="47238" rIns="94476" bIns="47238" rtlCol="0" anchor="b"/>
          <a:lstStyle>
            <a:lvl1pPr algn="r">
              <a:defRPr sz="1200"/>
            </a:lvl1pPr>
          </a:lstStyle>
          <a:p>
            <a:fld id="{33680B78-2CDE-4E85-9D3F-8A9D458EBC5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3680B78-2CDE-4E85-9D3F-8A9D458EBC5A}" type="slidenum">
              <a:rPr lang="en-GB" smtClean="0"/>
              <a:pPr/>
              <a:t>24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0A6A86-8EB2-444C-8F92-5DF3AB7DA343}" type="datetime1">
              <a:rPr lang="en-US" smtClean="0"/>
              <a:pPr/>
              <a:t>6/20/2016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2524CD5-893A-4218-9E8A-27C97152123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2DD3E6-0D2F-4A00-9FFF-EAD332865183}" type="datetime1">
              <a:rPr lang="en-US" smtClean="0"/>
              <a:pPr/>
              <a:t>6/20/2016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13457C-8E7B-49C3-9CA2-BFBB53BDB4F0}" type="datetime1">
              <a:rPr lang="en-US" smtClean="0"/>
              <a:pPr/>
              <a:t>6/20/2016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99AB164-71FB-409B-BB7A-1ADE853E435A}" type="datetime1">
              <a:rPr lang="en-US" smtClean="0"/>
              <a:pPr/>
              <a:t>6/20/2016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E0BF9F-BB7B-41ED-B725-6BC97986E809}" type="datetime1">
              <a:rPr lang="en-US" smtClean="0"/>
              <a:pPr/>
              <a:t>6/20/2016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524CD5-893A-4218-9E8A-27C97152123D}"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57258F-20C3-4F5B-A13B-1FCAD254951F}" type="datetime1">
              <a:rPr lang="en-US" smtClean="0"/>
              <a:pPr/>
              <a:t>6/20/2016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3E10F5-0AF5-4558-8F0B-1F7D64A220B9}" type="datetime1">
              <a:rPr lang="en-US" smtClean="0"/>
              <a:pPr/>
              <a:t>6/20/2016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F9D401-C129-4874-B463-BEF3B9990662}" type="datetime1">
              <a:rPr lang="en-US" smtClean="0"/>
              <a:pPr/>
              <a:t>6/20/2016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1597F09-6658-4AB9-96D4-4C2506199867}" type="datetime1">
              <a:rPr lang="en-US" smtClean="0"/>
              <a:pPr/>
              <a:t>6/20/2016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2524CD5-893A-4218-9E8A-27C97152123D}"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EB1089-2FF5-4B23-9BED-73CAE087B9CB}" type="datetime1">
              <a:rPr lang="en-US" smtClean="0"/>
              <a:pPr/>
              <a:t>6/20/2016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524CD5-893A-4218-9E8A-27C9715212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20A16A0-242B-417C-B4A5-3633ECAEC388}" type="datetime1">
              <a:rPr lang="en-US" smtClean="0"/>
              <a:pPr/>
              <a:t>6/20/2016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524CD5-893A-4218-9E8A-27C97152123D}"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678163-E2A3-4056-8526-4D3167EEB350}" type="datetime1">
              <a:rPr lang="en-US" smtClean="0"/>
              <a:pPr/>
              <a:t>6/20/2016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2524CD5-893A-4218-9E8A-27C97152123D}"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recisedfidelis@yahoo.com" TargetMode="External"/><Relationship Id="rId2" Type="http://schemas.openxmlformats.org/officeDocument/2006/relationships/hyperlink" Target="mailto:Mamatriplets01@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irmbrjournal.com/papers/1372422726.pdf" TargetMode="External"/><Relationship Id="rId2" Type="http://schemas.openxmlformats.org/officeDocument/2006/relationships/hyperlink" Target="http://ozelacademy.com/ejes%204.3-6.pdf" TargetMode="External"/><Relationship Id="rId1" Type="http://schemas.openxmlformats.org/officeDocument/2006/relationships/slideLayout" Target="../slideLayouts/slideLayout2.xml"/><Relationship Id="rId4" Type="http://schemas.openxmlformats.org/officeDocument/2006/relationships/hyperlink" Target="http://www.honolulu.hawaii.edu/facdev/guidebk/policies/disruptive.ht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adprima.com/managing.htm" TargetMode="External"/><Relationship Id="rId2" Type="http://schemas.openxmlformats.org/officeDocument/2006/relationships/hyperlink" Target="http://sophia.stkate.edu/cgi/viewcontent.cgi?article=1201&amp;context=msw_papers" TargetMode="External"/><Relationship Id="rId1" Type="http://schemas.openxmlformats.org/officeDocument/2006/relationships/slideLayout" Target="../slideLayouts/slideLayout2.xml"/><Relationship Id="rId6" Type="http://schemas.openxmlformats.org/officeDocument/2006/relationships/hyperlink" Target="http://web.moeguyana.org/index.php/teachers/tips-for-teaching/item/1674-negatives-of-disruptive-behavior-in-the-classroom" TargetMode="External"/><Relationship Id="rId5" Type="http://schemas.openxmlformats.org/officeDocument/2006/relationships/hyperlink" Target="http://miamioh.edu/student-life/oescr/faculty/disruptive-classroom-behavior/index.html" TargetMode="External"/><Relationship Id="rId4" Type="http://schemas.openxmlformats.org/officeDocument/2006/relationships/hyperlink" Target="http://lynnslearning.com.au/disruptive-behavior-in-the-classroom-causes-what-to-do/"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305800" cy="6019800"/>
          </a:xfrm>
        </p:spPr>
        <p:txBody>
          <a:bodyPr>
            <a:normAutofit/>
          </a:bodyPr>
          <a:lstStyle/>
          <a:p>
            <a:pPr algn="ctr"/>
            <a:r>
              <a:rPr lang="en-GB" b="1" dirty="0" smtClean="0"/>
              <a:t> </a:t>
            </a:r>
            <a:endParaRPr lang="en-US" dirty="0"/>
          </a:p>
        </p:txBody>
      </p:sp>
      <p:sp>
        <p:nvSpPr>
          <p:cNvPr id="4" name="Title 1"/>
          <p:cNvSpPr txBox="1">
            <a:spLocks/>
          </p:cNvSpPr>
          <p:nvPr/>
        </p:nvSpPr>
        <p:spPr>
          <a:xfrm>
            <a:off x="928662" y="541500"/>
            <a:ext cx="7929618" cy="1752600"/>
          </a:xfrm>
          <a:prstGeom prst="rect">
            <a:avLst/>
          </a:prstGeom>
        </p:spPr>
        <p:txBody>
          <a:bodyPr tIns="0">
            <a:noAutofit/>
          </a:bodyPr>
          <a:lstStyle/>
          <a:p>
            <a:pPr algn="ctr"/>
            <a:r>
              <a:rPr lang="en-US" b="1" dirty="0" smtClean="0"/>
              <a:t>INFLUENCE OF TEACHERS’ FACTORS ON DISRUPTIVE BEHAVIOUR AMONG SENIOR SECONDARY SCHOOL STUDENTS IN IMO STATE, NIGERIA.</a:t>
            </a:r>
            <a:endParaRPr lang="en-US" dirty="0" smtClean="0"/>
          </a:p>
          <a:p>
            <a:pPr algn="ctr"/>
            <a:r>
              <a:rPr lang="en-US" b="1" dirty="0" smtClean="0"/>
              <a:t> </a:t>
            </a:r>
            <a:endParaRPr lang="en-US" dirty="0" smtClean="0"/>
          </a:p>
          <a:p>
            <a:pPr algn="ctr"/>
            <a:r>
              <a:rPr lang="en-US" b="1" dirty="0" smtClean="0"/>
              <a:t>BY</a:t>
            </a:r>
            <a:endParaRPr lang="en-US" dirty="0" smtClean="0"/>
          </a:p>
          <a:p>
            <a:pPr algn="ctr"/>
            <a:r>
              <a:rPr lang="en-US" b="1" dirty="0" smtClean="0"/>
              <a:t>DR. (MRS.) EKECHUKWU, ROSEMARY</a:t>
            </a:r>
            <a:endParaRPr lang="en-US" dirty="0" smtClean="0"/>
          </a:p>
          <a:p>
            <a:pPr algn="ctr"/>
            <a:r>
              <a:rPr lang="en-US" b="1" dirty="0" smtClean="0"/>
              <a:t>DEPARTMENT OF EDUCATIONAL PSYCHOLOGY, GUIDANCE AND COUNSELLING UNIVERSITY OF PORT HARCOURT</a:t>
            </a:r>
            <a:endParaRPr lang="en-US" dirty="0" smtClean="0"/>
          </a:p>
          <a:p>
            <a:pPr algn="ctr"/>
            <a:r>
              <a:rPr lang="en-US" b="1" dirty="0" smtClean="0"/>
              <a:t>07038904233</a:t>
            </a:r>
            <a:endParaRPr lang="en-US" dirty="0" smtClean="0"/>
          </a:p>
          <a:p>
            <a:pPr algn="ctr"/>
            <a:r>
              <a:rPr lang="en-US" b="1" u="sng" dirty="0" smtClean="0">
                <a:hlinkClick r:id="rId2"/>
              </a:rPr>
              <a:t>Mamatriplets01@yahoo.com</a:t>
            </a:r>
            <a:r>
              <a:rPr lang="en-US" b="1" dirty="0" smtClean="0"/>
              <a:t> </a:t>
            </a:r>
            <a:endParaRPr lang="en-US" dirty="0" smtClean="0"/>
          </a:p>
          <a:p>
            <a:pPr algn="ctr"/>
            <a:r>
              <a:rPr lang="en-US" b="1" dirty="0" smtClean="0"/>
              <a:t> </a:t>
            </a:r>
            <a:endParaRPr lang="en-US" dirty="0" smtClean="0"/>
          </a:p>
          <a:p>
            <a:pPr algn="ctr"/>
            <a:r>
              <a:rPr lang="en-US" b="1" dirty="0" smtClean="0"/>
              <a:t>&amp;</a:t>
            </a:r>
            <a:endParaRPr lang="en-US" dirty="0" smtClean="0"/>
          </a:p>
          <a:p>
            <a:pPr algn="ctr"/>
            <a:r>
              <a:rPr lang="en-US" b="1" dirty="0" smtClean="0"/>
              <a:t> </a:t>
            </a:r>
            <a:endParaRPr lang="en-US" dirty="0" smtClean="0"/>
          </a:p>
          <a:p>
            <a:pPr algn="ctr"/>
            <a:r>
              <a:rPr lang="en-US" b="1" dirty="0" smtClean="0"/>
              <a:t>AMAEZE, FIDELIS EZE</a:t>
            </a:r>
            <a:endParaRPr lang="en-US" dirty="0" smtClean="0"/>
          </a:p>
          <a:p>
            <a:pPr algn="ctr"/>
            <a:r>
              <a:rPr lang="en-US" b="1" dirty="0" smtClean="0"/>
              <a:t>DEPARTMENT OF EDUCATIONAL PSYCHOLOGY, GUIDANCE AND COUNSELLING UNIVERSIT`Y OF PORT HARCOURT</a:t>
            </a:r>
            <a:endParaRPr lang="en-US" dirty="0" smtClean="0"/>
          </a:p>
          <a:p>
            <a:pPr algn="ctr"/>
            <a:r>
              <a:rPr lang="en-US" b="1" dirty="0" smtClean="0"/>
              <a:t>07032953365</a:t>
            </a:r>
            <a:endParaRPr lang="en-US" dirty="0" smtClean="0"/>
          </a:p>
          <a:p>
            <a:pPr algn="ctr"/>
            <a:r>
              <a:rPr lang="en-US" b="1" u="sng" dirty="0" smtClean="0">
                <a:hlinkClick r:id="rId3"/>
              </a:rPr>
              <a:t>precisedfidelis@yahoo.com</a:t>
            </a:r>
            <a:r>
              <a:rPr kumimoji="0" lang="en-GB" sz="1800" b="1"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t>
            </a:r>
            <a:r>
              <a:rPr kumimoji="0" lang="en-GB" sz="1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GB" sz="1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kumimoji="0" lang="en-GB" sz="1800" b="1"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t>
            </a:r>
            <a:endParaRPr kumimoji="0" lang="en-GB" sz="16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fld id="{12524CD5-893A-4218-9E8A-27C97152123D}"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0"/>
            <a:ext cx="7391400" cy="6096000"/>
          </a:xfrm>
        </p:spPr>
        <p:txBody>
          <a:bodyPr>
            <a:normAutofit/>
          </a:bodyPr>
          <a:lstStyle/>
          <a:p>
            <a:pPr algn="ctr">
              <a:buNone/>
            </a:pPr>
            <a:endParaRPr lang="en-US" sz="3200" dirty="0" smtClean="0">
              <a:latin typeface="Bookman Old Style" pitchFamily="18" charset="0"/>
            </a:endParaRPr>
          </a:p>
          <a:p>
            <a:pPr algn="ctr">
              <a:buNone/>
            </a:pPr>
            <a:r>
              <a:rPr lang="en-US" sz="3200" dirty="0" smtClean="0">
                <a:latin typeface="Bookman Old Style" pitchFamily="18" charset="0"/>
              </a:rPr>
              <a:t>METHODOLOGY</a:t>
            </a:r>
          </a:p>
          <a:p>
            <a:pPr algn="ctr">
              <a:buNone/>
            </a:pPr>
            <a:endParaRPr lang="en-US" sz="3200" dirty="0" smtClean="0">
              <a:latin typeface="Bookman Old Style" pitchFamily="18" charset="0"/>
            </a:endParaRPr>
          </a:p>
          <a:p>
            <a:pPr marL="365125" indent="-365125">
              <a:buNone/>
            </a:pPr>
            <a:r>
              <a:rPr lang="en-US" sz="2800" dirty="0" smtClean="0">
                <a:latin typeface="Bookman Old Style" pitchFamily="18" charset="0"/>
              </a:rPr>
              <a:t>Research Design: ex post facto.</a:t>
            </a:r>
          </a:p>
          <a:p>
            <a:pPr marL="365125" indent="-365125">
              <a:buNone/>
            </a:pPr>
            <a:endParaRPr lang="en-US" sz="1100" dirty="0" smtClean="0">
              <a:latin typeface="Bookman Old Style" pitchFamily="18" charset="0"/>
            </a:endParaRPr>
          </a:p>
          <a:p>
            <a:pPr marL="1588" indent="-1588" algn="just">
              <a:buNone/>
            </a:pPr>
            <a:r>
              <a:rPr lang="en-US" sz="2800" dirty="0" smtClean="0">
                <a:latin typeface="Bookman Old Style" pitchFamily="18" charset="0"/>
              </a:rPr>
              <a:t>Population: </a:t>
            </a:r>
            <a:r>
              <a:rPr lang="en-US" sz="2800" dirty="0" smtClean="0"/>
              <a:t>11874(1387 males and 10487 females) teachers in senior secondary school students in the 314 public secondary schools in Imo State.</a:t>
            </a:r>
            <a:r>
              <a:rPr lang="en-GB" sz="2800" dirty="0" smtClean="0">
                <a:latin typeface="Bookman Old Style" pitchFamily="18" charset="0"/>
              </a:rPr>
              <a:t>. (Source: Imo State Ministry of Education, 2015)</a:t>
            </a:r>
            <a:endParaRPr lang="en-US" sz="2800" dirty="0" smtClean="0">
              <a:latin typeface="Bookman Old Style" pitchFamily="18" charset="0"/>
            </a:endParaRPr>
          </a:p>
          <a:p>
            <a:pPr algn="just">
              <a:buNone/>
            </a:pPr>
            <a:endParaRPr lang="en-US" sz="32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696200" cy="5791200"/>
          </a:xfrm>
        </p:spPr>
        <p:txBody>
          <a:bodyPr>
            <a:normAutofit/>
          </a:bodyPr>
          <a:lstStyle/>
          <a:p>
            <a:pPr marL="4763" indent="-4763" algn="ctr">
              <a:buNone/>
            </a:pPr>
            <a:r>
              <a:rPr lang="en-US" sz="2800" dirty="0" smtClean="0">
                <a:latin typeface="Bookman Old Style" pitchFamily="18" charset="0"/>
              </a:rPr>
              <a:t>SAMPLE AND SAMPLING TECHNIQUE</a:t>
            </a:r>
          </a:p>
          <a:p>
            <a:pPr algn="just">
              <a:buNone/>
            </a:pPr>
            <a:r>
              <a:rPr lang="en-US" sz="2800" dirty="0" smtClean="0">
                <a:latin typeface="Bookman Old Style" pitchFamily="18" charset="0"/>
              </a:rPr>
              <a:t>  </a:t>
            </a:r>
            <a:r>
              <a:rPr lang="en-US" sz="2400" dirty="0" smtClean="0">
                <a:latin typeface="Bookman Old Style" pitchFamily="18" charset="0"/>
              </a:rPr>
              <a:t>Sample Size: </a:t>
            </a:r>
            <a:r>
              <a:rPr lang="en-GB" sz="2400" dirty="0" smtClean="0">
                <a:latin typeface="Bookman Old Style" pitchFamily="18" charset="0"/>
              </a:rPr>
              <a:t>The </a:t>
            </a:r>
            <a:r>
              <a:rPr lang="en-US" sz="2400" dirty="0" smtClean="0"/>
              <a:t>sample size of 1187 students using 10% of the population</a:t>
            </a:r>
            <a:endParaRPr lang="en-GB" sz="2400" dirty="0" smtClean="0">
              <a:latin typeface="Bookman Old Style" pitchFamily="18" charset="0"/>
            </a:endParaRPr>
          </a:p>
          <a:p>
            <a:pPr algn="just">
              <a:buNone/>
            </a:pPr>
            <a:endParaRPr lang="en-GB" sz="1600" dirty="0" smtClean="0">
              <a:latin typeface="Bookman Old Style" pitchFamily="18" charset="0"/>
            </a:endParaRPr>
          </a:p>
          <a:p>
            <a:pPr algn="just">
              <a:buNone/>
            </a:pPr>
            <a:r>
              <a:rPr lang="en-GB" sz="2400" dirty="0" smtClean="0">
                <a:latin typeface="Bookman Old Style" pitchFamily="18" charset="0"/>
              </a:rPr>
              <a:t>  Sampling Technique: </a:t>
            </a:r>
          </a:p>
          <a:p>
            <a:pPr marL="365125" indent="-365125" algn="just">
              <a:buNone/>
            </a:pPr>
            <a:r>
              <a:rPr lang="en-GB" sz="2400" dirty="0" smtClean="0">
                <a:latin typeface="Bookman Old Style" pitchFamily="18" charset="0"/>
              </a:rPr>
              <a:t>	</a:t>
            </a:r>
            <a:r>
              <a:rPr lang="en-US" sz="2400" dirty="0" smtClean="0"/>
              <a:t>A stratified random sampling technique was used to draw the sample because of the strata involved in the population.</a:t>
            </a:r>
            <a:endParaRPr lang="en-US" sz="24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0"/>
            <a:ext cx="7620000" cy="6705600"/>
          </a:xfrm>
        </p:spPr>
        <p:txBody>
          <a:bodyPr>
            <a:normAutofit/>
          </a:bodyPr>
          <a:lstStyle/>
          <a:p>
            <a:pPr algn="ctr">
              <a:buNone/>
            </a:pPr>
            <a:r>
              <a:rPr lang="en-US" sz="2800" dirty="0" smtClean="0">
                <a:latin typeface="Bookman Old Style" pitchFamily="18" charset="0"/>
              </a:rPr>
              <a:t>INSTRUMENTATION</a:t>
            </a:r>
          </a:p>
          <a:p>
            <a:pPr marL="0" indent="0" algn="just">
              <a:buNone/>
            </a:pPr>
            <a:r>
              <a:rPr lang="en-US" sz="2800" dirty="0" smtClean="0"/>
              <a:t>A self designed instrument titled ‘Influence of Teachers’ Factors on Students Disruptive </a:t>
            </a:r>
            <a:r>
              <a:rPr lang="en-US" sz="2800" dirty="0" err="1" smtClean="0"/>
              <a:t>Behaviour</a:t>
            </a:r>
            <a:r>
              <a:rPr lang="en-US" sz="2800" dirty="0" smtClean="0"/>
              <a:t> (ITFSDB).</a:t>
            </a:r>
          </a:p>
          <a:p>
            <a:pPr marL="0" indent="0" algn="just">
              <a:buNone/>
            </a:pPr>
            <a:r>
              <a:rPr lang="en-GB" sz="2700" dirty="0" smtClean="0">
                <a:latin typeface="Bookman Old Style" pitchFamily="18" charset="0"/>
              </a:rPr>
              <a:t> Section A was structured on a modified four point </a:t>
            </a:r>
            <a:r>
              <a:rPr lang="en-GB" sz="2700" dirty="0" err="1" smtClean="0">
                <a:latin typeface="Bookman Old Style" pitchFamily="18" charset="0"/>
              </a:rPr>
              <a:t>likert</a:t>
            </a:r>
            <a:r>
              <a:rPr lang="en-GB" sz="2700" dirty="0" smtClean="0">
                <a:latin typeface="Bookman Old Style" pitchFamily="18" charset="0"/>
              </a:rPr>
              <a:t>-type rating scales; that is:</a:t>
            </a:r>
          </a:p>
          <a:p>
            <a:pPr marL="536575" indent="-536575" algn="just">
              <a:buFont typeface="Wingdings" pitchFamily="2" charset="2"/>
              <a:buChar char="v"/>
            </a:pPr>
            <a:r>
              <a:rPr lang="en-GB" sz="2700" dirty="0" smtClean="0">
                <a:latin typeface="Bookman Old Style" pitchFamily="18" charset="0"/>
              </a:rPr>
              <a:t>Strongly Agree (SA)- 4 points</a:t>
            </a:r>
          </a:p>
          <a:p>
            <a:pPr marL="536575" indent="-536575" algn="just">
              <a:buFont typeface="Wingdings" pitchFamily="2" charset="2"/>
              <a:buChar char="v"/>
            </a:pPr>
            <a:r>
              <a:rPr lang="en-GB" sz="2700" dirty="0" smtClean="0">
                <a:latin typeface="Bookman Old Style" pitchFamily="18" charset="0"/>
              </a:rPr>
              <a:t>Agree (A)- 3 points</a:t>
            </a:r>
          </a:p>
          <a:p>
            <a:pPr marL="536575" indent="-536575" algn="just">
              <a:buFont typeface="Wingdings" pitchFamily="2" charset="2"/>
              <a:buChar char="v"/>
            </a:pPr>
            <a:r>
              <a:rPr lang="en-GB" sz="2700" dirty="0" smtClean="0">
                <a:latin typeface="Bookman Old Style" pitchFamily="18" charset="0"/>
              </a:rPr>
              <a:t>Disagree (D)- 2 points</a:t>
            </a:r>
          </a:p>
          <a:p>
            <a:pPr marL="536575" indent="-536575" algn="just">
              <a:buFont typeface="Wingdings" pitchFamily="2" charset="2"/>
              <a:buChar char="v"/>
            </a:pPr>
            <a:r>
              <a:rPr lang="en-GB" sz="2700" dirty="0" smtClean="0">
                <a:latin typeface="Bookman Old Style" pitchFamily="18" charset="0"/>
              </a:rPr>
              <a:t>Strongly Disagree (SD)- 1 point</a:t>
            </a:r>
            <a:endParaRPr lang="en-US" sz="27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0"/>
            <a:ext cx="7239000" cy="6858000"/>
          </a:xfrm>
        </p:spPr>
        <p:txBody>
          <a:bodyPr>
            <a:normAutofit/>
          </a:bodyPr>
          <a:lstStyle/>
          <a:p>
            <a:pPr algn="just">
              <a:buNone/>
            </a:pPr>
            <a:endParaRPr lang="en-US" sz="2800" dirty="0" smtClean="0">
              <a:latin typeface="Bookman Old Style" pitchFamily="18" charset="0"/>
            </a:endParaRPr>
          </a:p>
          <a:p>
            <a:pPr marL="711200" indent="-711200" algn="just">
              <a:buFont typeface="Wingdings" pitchFamily="2" charset="2"/>
              <a:buChar char="v"/>
            </a:pPr>
            <a:r>
              <a:rPr lang="en-US" sz="2800" dirty="0" smtClean="0">
                <a:latin typeface="Bookman Old Style" pitchFamily="18" charset="0"/>
              </a:rPr>
              <a:t>Validity: Face and content validities</a:t>
            </a:r>
          </a:p>
          <a:p>
            <a:pPr algn="just">
              <a:buNone/>
            </a:pPr>
            <a:endParaRPr lang="en-US" sz="1400" dirty="0" smtClean="0">
              <a:latin typeface="Bookman Old Style" pitchFamily="18" charset="0"/>
            </a:endParaRPr>
          </a:p>
          <a:p>
            <a:pPr algn="just">
              <a:buFont typeface="Wingdings" pitchFamily="2" charset="2"/>
              <a:buChar char="v"/>
            </a:pPr>
            <a:r>
              <a:rPr lang="en-US" sz="2800" dirty="0" smtClean="0">
                <a:latin typeface="Bookman Old Style" pitchFamily="18" charset="0"/>
              </a:rPr>
              <a:t>   Reliability: </a:t>
            </a:r>
            <a:r>
              <a:rPr lang="en-GB" sz="2800" dirty="0" err="1" smtClean="0">
                <a:latin typeface="Bookman Old Style" pitchFamily="18" charset="0"/>
              </a:rPr>
              <a:t>Cronbach</a:t>
            </a:r>
            <a:r>
              <a:rPr lang="en-GB" sz="2800" dirty="0" smtClean="0">
                <a:latin typeface="Bookman Old Style" pitchFamily="18" charset="0"/>
              </a:rPr>
              <a:t> alpha (.77)</a:t>
            </a:r>
          </a:p>
          <a:p>
            <a:pPr algn="just">
              <a:buFont typeface="Wingdings" pitchFamily="2" charset="2"/>
              <a:buChar char="v"/>
            </a:pPr>
            <a:endParaRPr lang="en-GB" sz="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467600" cy="5791200"/>
          </a:xfrm>
        </p:spPr>
        <p:txBody>
          <a:bodyPr/>
          <a:lstStyle/>
          <a:p>
            <a:pPr algn="ctr">
              <a:buNone/>
            </a:pPr>
            <a:r>
              <a:rPr lang="en-US" dirty="0" smtClean="0">
                <a:latin typeface="Bookman Old Style" pitchFamily="18" charset="0"/>
              </a:rPr>
              <a:t>METHOD OF DATA ANALYSIS</a:t>
            </a:r>
          </a:p>
          <a:p>
            <a:pPr algn="ctr">
              <a:buNone/>
            </a:pPr>
            <a:endParaRPr lang="en-US" sz="1400" dirty="0" smtClean="0">
              <a:latin typeface="Bookman Old Style" pitchFamily="18" charset="0"/>
            </a:endParaRPr>
          </a:p>
          <a:p>
            <a:r>
              <a:rPr lang="en-US" dirty="0" smtClean="0"/>
              <a:t>Mean, standard deviation, independent sample z-test and One Way Analysis of Variance were used for data analysis.   </a:t>
            </a:r>
          </a:p>
          <a:p>
            <a:pPr marL="623888" indent="-623888" algn="just">
              <a:buNone/>
            </a:pPr>
            <a:endParaRPr lang="en-US" sz="20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04800"/>
            <a:ext cx="7162800" cy="6553200"/>
          </a:xfrm>
        </p:spPr>
        <p:txBody>
          <a:bodyPr>
            <a:normAutofit/>
          </a:bodyPr>
          <a:lstStyle/>
          <a:p>
            <a:pPr marL="717550" indent="-717550" algn="ctr">
              <a:buNone/>
            </a:pPr>
            <a:r>
              <a:rPr lang="en-US" sz="1800" b="1" dirty="0" smtClean="0">
                <a:latin typeface="Bookman Old Style" pitchFamily="18" charset="0"/>
              </a:rPr>
              <a:t>DATA  ANALYSIS AND RESULTS CONTD</a:t>
            </a:r>
            <a:endParaRPr lang="en-US" sz="1800" dirty="0" smtClean="0">
              <a:latin typeface="Bookman Old Style" pitchFamily="18" charset="0"/>
            </a:endParaRPr>
          </a:p>
          <a:p>
            <a:pPr>
              <a:buNone/>
            </a:pPr>
            <a:r>
              <a:rPr lang="en-US" sz="1400" dirty="0" smtClean="0"/>
              <a:t> </a:t>
            </a:r>
            <a:r>
              <a:rPr lang="en-US" sz="1400" b="1" dirty="0" smtClean="0"/>
              <a:t>research question one</a:t>
            </a:r>
            <a:endParaRPr lang="en-US" sz="1400" dirty="0" smtClean="0"/>
          </a:p>
          <a:p>
            <a:pPr>
              <a:buNone/>
            </a:pPr>
            <a:r>
              <a:rPr lang="en-US" sz="1400" dirty="0" smtClean="0"/>
              <a:t>    To what extent does teacher’s qualification influence disruptive </a:t>
            </a:r>
            <a:r>
              <a:rPr lang="en-US" sz="1400" dirty="0" err="1" smtClean="0"/>
              <a:t>behaviour</a:t>
            </a:r>
            <a:r>
              <a:rPr lang="en-US" sz="1400" dirty="0" smtClean="0"/>
              <a:t> among senior secondary school students in Imo State, Nigeria?</a:t>
            </a:r>
          </a:p>
          <a:p>
            <a:pPr>
              <a:buNone/>
            </a:pPr>
            <a:r>
              <a:rPr lang="en-US" sz="1400" b="1" dirty="0" smtClean="0"/>
              <a:t>  Hypothesis one</a:t>
            </a:r>
            <a:endParaRPr lang="en-US" sz="1400" dirty="0" smtClean="0"/>
          </a:p>
          <a:p>
            <a:pPr>
              <a:buNone/>
            </a:pPr>
            <a:r>
              <a:rPr lang="en-US" sz="1400" dirty="0" smtClean="0"/>
              <a:t>      There no significant difference between the extent teacher’s qualifications influence disruptive </a:t>
            </a:r>
            <a:r>
              <a:rPr lang="en-US" sz="1400" dirty="0" err="1" smtClean="0"/>
              <a:t>behaviour</a:t>
            </a:r>
            <a:r>
              <a:rPr lang="en-US" sz="1400" dirty="0" smtClean="0"/>
              <a:t> among senior secondary school students in Imo State, Nigeria.</a:t>
            </a:r>
          </a:p>
          <a:p>
            <a:pPr>
              <a:buNone/>
            </a:pPr>
            <a:r>
              <a:rPr lang="en-US" sz="1400" b="1" dirty="0" smtClean="0"/>
              <a:t>Table 1: Descriptive and z-test Statistics of teacher’s qualifications on students’ disruptive </a:t>
            </a:r>
            <a:r>
              <a:rPr lang="en-US" sz="1400" b="1" dirty="0" err="1" smtClean="0"/>
              <a:t>behaviour</a:t>
            </a:r>
            <a:r>
              <a:rPr lang="en-US" sz="1400" b="1" dirty="0" smtClean="0"/>
              <a:t> in secondary schools in Imo State.</a:t>
            </a:r>
          </a:p>
          <a:p>
            <a:pPr>
              <a:buNone/>
            </a:pPr>
            <a:endParaRPr lang="en-US" sz="1400" b="1" dirty="0" smtClean="0">
              <a:latin typeface="Bookman Old Style" pitchFamily="18" charset="0"/>
            </a:endParaRPr>
          </a:p>
        </p:txBody>
      </p:sp>
      <p:graphicFrame>
        <p:nvGraphicFramePr>
          <p:cNvPr id="30721" name="Object 1"/>
          <p:cNvGraphicFramePr>
            <a:graphicFrameLocks noChangeAspect="1"/>
          </p:cNvGraphicFramePr>
          <p:nvPr/>
        </p:nvGraphicFramePr>
        <p:xfrm>
          <a:off x="3352800" y="2590800"/>
          <a:ext cx="215900" cy="255588"/>
        </p:xfrm>
        <a:graphic>
          <a:graphicData uri="http://schemas.openxmlformats.org/presentationml/2006/ole">
            <p:oleObj spid="_x0000_s30721" name="Equation" r:id="rId3" imgW="139680" imgH="164880" progId="Equation.3">
              <p:embed/>
            </p:oleObj>
          </a:graphicData>
        </a:graphic>
      </p:graphicFrame>
      <p:sp>
        <p:nvSpPr>
          <p:cNvPr id="5" name="Slide Number Placeholder 4"/>
          <p:cNvSpPr>
            <a:spLocks noGrp="1"/>
          </p:cNvSpPr>
          <p:nvPr>
            <p:ph type="sldNum" sz="quarter" idx="12"/>
          </p:nvPr>
        </p:nvSpPr>
        <p:spPr/>
        <p:txBody>
          <a:bodyPr/>
          <a:lstStyle/>
          <a:p>
            <a:fld id="{12524CD5-893A-4218-9E8A-27C97152123D}" type="slidenum">
              <a:rPr lang="en-US" smtClean="0"/>
              <a:pPr/>
              <a:t>15</a:t>
            </a:fld>
            <a:endParaRPr lang="en-US"/>
          </a:p>
        </p:txBody>
      </p:sp>
      <p:graphicFrame>
        <p:nvGraphicFramePr>
          <p:cNvPr id="7" name="Table 6"/>
          <p:cNvGraphicFramePr>
            <a:graphicFrameLocks noGrp="1"/>
          </p:cNvGraphicFramePr>
          <p:nvPr/>
        </p:nvGraphicFramePr>
        <p:xfrm>
          <a:off x="1676400" y="2895600"/>
          <a:ext cx="6096000" cy="217170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723900">
                <a:tc>
                  <a:txBody>
                    <a:bodyPr/>
                    <a:lstStyle/>
                    <a:p>
                      <a:r>
                        <a:rPr lang="en-US" dirty="0" smtClean="0"/>
                        <a:t>S/N</a:t>
                      </a:r>
                      <a:endParaRPr lang="en-US" dirty="0"/>
                    </a:p>
                  </a:txBody>
                  <a:tcPr/>
                </a:tc>
                <a:tc>
                  <a:txBody>
                    <a:bodyPr/>
                    <a:lstStyle/>
                    <a:p>
                      <a:r>
                        <a:rPr lang="en-US" dirty="0" smtClean="0"/>
                        <a:t>N</a:t>
                      </a:r>
                      <a:endParaRPr lang="en-US" dirty="0"/>
                    </a:p>
                  </a:txBody>
                  <a:tcPr/>
                </a:tc>
                <a:tc>
                  <a:txBody>
                    <a:bodyPr/>
                    <a:lstStyle/>
                    <a:p>
                      <a:r>
                        <a:rPr lang="en-US" dirty="0" smtClean="0"/>
                        <a:t>Mean</a:t>
                      </a:r>
                      <a:endParaRPr lang="en-US" dirty="0"/>
                    </a:p>
                  </a:txBody>
                  <a:tcPr/>
                </a:tc>
                <a:tc>
                  <a:txBody>
                    <a:bodyPr/>
                    <a:lstStyle/>
                    <a:p>
                      <a:r>
                        <a:rPr lang="en-US" dirty="0" smtClean="0"/>
                        <a:t>STD</a:t>
                      </a:r>
                      <a:endParaRPr lang="en-US" dirty="0"/>
                    </a:p>
                  </a:txBody>
                  <a:tcPr/>
                </a:tc>
                <a:tc>
                  <a:txBody>
                    <a:bodyPr/>
                    <a:lstStyle/>
                    <a:p>
                      <a:r>
                        <a:rPr lang="en-US" dirty="0" err="1" smtClean="0"/>
                        <a:t>Df</a:t>
                      </a:r>
                      <a:endParaRPr lang="en-US" dirty="0"/>
                    </a:p>
                  </a:txBody>
                  <a:tcPr/>
                </a:tc>
                <a:tc>
                  <a:txBody>
                    <a:bodyPr/>
                    <a:lstStyle/>
                    <a:p>
                      <a:r>
                        <a:rPr lang="en-US" dirty="0" smtClean="0"/>
                        <a:t>Sig.</a:t>
                      </a:r>
                      <a:endParaRPr lang="en-US" dirty="0"/>
                    </a:p>
                  </a:txBody>
                  <a:tcPr/>
                </a:tc>
                <a:tc>
                  <a:txBody>
                    <a:bodyPr/>
                    <a:lstStyle/>
                    <a:p>
                      <a:r>
                        <a:rPr lang="en-US" dirty="0" smtClean="0"/>
                        <a:t>t-cal</a:t>
                      </a:r>
                      <a:endParaRPr lang="en-US" dirty="0"/>
                    </a:p>
                  </a:txBody>
                  <a:tcPr/>
                </a:tc>
                <a:tc>
                  <a:txBody>
                    <a:bodyPr/>
                    <a:lstStyle/>
                    <a:p>
                      <a:r>
                        <a:rPr lang="en-US" dirty="0" smtClean="0"/>
                        <a:t>remark</a:t>
                      </a:r>
                      <a:endParaRPr lang="en-US" dirty="0"/>
                    </a:p>
                  </a:txBody>
                  <a:tcPr/>
                </a:tc>
              </a:tr>
              <a:tr h="723900">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Non qualified teachers</a:t>
                      </a:r>
                      <a:endParaRPr lang="en-US" sz="11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788</a:t>
                      </a:r>
                      <a:endParaRPr lang="en-US" sz="11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18.173</a:t>
                      </a:r>
                      <a:endParaRPr lang="en-US" sz="11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5.780</a:t>
                      </a:r>
                      <a:endParaRPr lang="en-US" sz="1100" dirty="0">
                        <a:latin typeface="Calibri"/>
                        <a:ea typeface="Times New Roman"/>
                        <a:cs typeface="Times New Roman"/>
                      </a:endParaRPr>
                    </a:p>
                  </a:txBody>
                  <a:tcPr marL="68580" marR="68580" marT="0" marB="0"/>
                </a:tc>
                <a:tc>
                  <a:txBody>
                    <a:bodyPr/>
                    <a:lstStyle/>
                    <a:p>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1185</a:t>
                      </a:r>
                      <a:endParaRPr lang="en-US" dirty="0"/>
                    </a:p>
                  </a:txBody>
                  <a:tcPr/>
                </a:tc>
                <a:tc rowSpan="2">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0.00</a:t>
                      </a:r>
                      <a:endParaRPr lang="en-US" sz="1100" dirty="0">
                        <a:latin typeface="Calibri"/>
                        <a:ea typeface="Times New Roman"/>
                        <a:cs typeface="Times New Roman"/>
                      </a:endParaRPr>
                    </a:p>
                  </a:txBody>
                  <a:tcPr marL="68580" marR="68580" marT="0" marB="0"/>
                </a:tc>
                <a:tc rowSpan="2">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2.07</a:t>
                      </a:r>
                      <a:endParaRPr lang="en-US" sz="1100" dirty="0">
                        <a:latin typeface="Calibri"/>
                        <a:ea typeface="Times New Roman"/>
                        <a:cs typeface="Times New Roman"/>
                      </a:endParaRPr>
                    </a:p>
                  </a:txBody>
                  <a:tcPr marL="68580" marR="68580" marT="0" marB="0"/>
                </a:tc>
                <a:tc rowSpan="2">
                  <a:txBody>
                    <a:bodyPr/>
                    <a:lstStyle/>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endParaRPr lang="en-GB" sz="1200" dirty="0" smtClean="0">
                        <a:latin typeface="Times New Roman"/>
                        <a:ea typeface="Times New Roman"/>
                        <a:cs typeface="Times New Roman"/>
                      </a:endParaRPr>
                    </a:p>
                    <a:p>
                      <a:pPr marL="0" marR="0" algn="just">
                        <a:lnSpc>
                          <a:spcPct val="115000"/>
                        </a:lnSpc>
                        <a:spcBef>
                          <a:spcPts val="0"/>
                        </a:spcBef>
                        <a:spcAft>
                          <a:spcPts val="0"/>
                        </a:spcAft>
                      </a:pPr>
                      <a:r>
                        <a:rPr lang="en-GB" sz="1200" dirty="0" smtClean="0">
                          <a:latin typeface="Times New Roman"/>
                          <a:ea typeface="Times New Roman"/>
                          <a:cs typeface="Times New Roman"/>
                        </a:rPr>
                        <a:t>sig</a:t>
                      </a:r>
                      <a:r>
                        <a:rPr lang="en-GB" sz="1200" dirty="0">
                          <a:latin typeface="Times New Roman"/>
                          <a:ea typeface="Times New Roman"/>
                          <a:cs typeface="Times New Roman"/>
                        </a:rPr>
                        <a:t>.</a:t>
                      </a:r>
                      <a:endParaRPr lang="en-US" sz="1100" dirty="0">
                        <a:latin typeface="Calibri"/>
                        <a:ea typeface="Times New Roman"/>
                        <a:cs typeface="Times New Roman"/>
                      </a:endParaRPr>
                    </a:p>
                  </a:txBody>
                  <a:tcPr marL="68580" marR="68580" marT="0" marB="0"/>
                </a:tc>
              </a:tr>
              <a:tr h="723900">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qualified teachers</a:t>
                      </a:r>
                      <a:endParaRPr lang="en-US" sz="11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399</a:t>
                      </a:r>
                      <a:endParaRPr lang="en-US" sz="11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GB" sz="1200">
                          <a:latin typeface="Times New Roman"/>
                          <a:ea typeface="Times New Roman"/>
                          <a:cs typeface="Times New Roman"/>
                        </a:rPr>
                        <a:t>12.537</a:t>
                      </a:r>
                      <a:endParaRPr lang="en-US" sz="110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5.231</a:t>
                      </a:r>
                      <a:endParaRPr lang="en-US" sz="1100" dirty="0">
                        <a:latin typeface="Calibri"/>
                        <a:ea typeface="Times New Roman"/>
                        <a:cs typeface="Times New Roman"/>
                      </a:endParaRPr>
                    </a:p>
                  </a:txBody>
                  <a:tcPr marL="68580" marR="68580" marT="0" marB="0"/>
                </a:tc>
                <a:tc>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315200" cy="6858000"/>
          </a:xfrm>
        </p:spPr>
        <p:txBody>
          <a:bodyPr>
            <a:normAutofit/>
          </a:bodyPr>
          <a:lstStyle/>
          <a:p>
            <a:pPr marL="714375" indent="-714375" algn="ctr">
              <a:buNone/>
            </a:pPr>
            <a:r>
              <a:rPr lang="en-US" sz="2000" b="1" dirty="0" smtClean="0">
                <a:latin typeface="Bookman Old Style" pitchFamily="18" charset="0"/>
              </a:rPr>
              <a:t>DATA  ANALYSIS AND RESULTS CONT’D</a:t>
            </a:r>
            <a:endParaRPr lang="en-US" sz="2000" dirty="0" smtClean="0">
              <a:latin typeface="Bookman Old Style" pitchFamily="18" charset="0"/>
            </a:endParaRPr>
          </a:p>
          <a:p>
            <a:pPr marL="714375" indent="-714375" algn="just">
              <a:buNone/>
            </a:pPr>
            <a:endParaRPr lang="en-GB" sz="100" b="1" dirty="0" smtClean="0">
              <a:latin typeface="Bookman Old Style" pitchFamily="18" charset="0"/>
            </a:endParaRPr>
          </a:p>
          <a:p>
            <a:pPr>
              <a:buNone/>
            </a:pPr>
            <a:r>
              <a:rPr lang="en-US" sz="1400" b="1" dirty="0" smtClean="0"/>
              <a:t>   Research Question Two</a:t>
            </a:r>
            <a:endParaRPr lang="en-US" sz="1400" dirty="0" smtClean="0"/>
          </a:p>
          <a:p>
            <a:pPr>
              <a:buNone/>
            </a:pPr>
            <a:r>
              <a:rPr lang="en-US" sz="1400" dirty="0" smtClean="0"/>
              <a:t>     To what extent does teacher’s experience influence disruptive </a:t>
            </a:r>
            <a:r>
              <a:rPr lang="en-US" sz="1400" dirty="0" err="1" smtClean="0"/>
              <a:t>behaviour</a:t>
            </a:r>
            <a:r>
              <a:rPr lang="en-US" sz="1400" dirty="0" smtClean="0"/>
              <a:t> among senior secondary school students in Imo State, Nigeria?</a:t>
            </a:r>
          </a:p>
          <a:p>
            <a:pPr>
              <a:buNone/>
            </a:pPr>
            <a:r>
              <a:rPr lang="en-US" sz="1400" b="1" dirty="0" smtClean="0"/>
              <a:t>     Hypothesis Two</a:t>
            </a:r>
            <a:endParaRPr lang="en-US" sz="1400" dirty="0" smtClean="0"/>
          </a:p>
          <a:p>
            <a:pPr>
              <a:buNone/>
            </a:pPr>
            <a:r>
              <a:rPr lang="en-US" sz="1400" dirty="0" smtClean="0"/>
              <a:t>      There is no significant difference between the extent teachers’ experience influence disruptive </a:t>
            </a:r>
            <a:r>
              <a:rPr lang="en-US" sz="1400" dirty="0" err="1" smtClean="0"/>
              <a:t>behaviour</a:t>
            </a:r>
            <a:r>
              <a:rPr lang="en-US" sz="1400" dirty="0" smtClean="0"/>
              <a:t> among senior secondary school students in Imo State, Nigeria.</a:t>
            </a:r>
          </a:p>
          <a:p>
            <a:pPr>
              <a:buNone/>
            </a:pPr>
            <a:r>
              <a:rPr lang="en-US" sz="1400" b="1" dirty="0" smtClean="0"/>
              <a:t>   Table 2: Descriptive and z-test Statistics of teacher’s experience on students’ disruptive </a:t>
            </a:r>
            <a:r>
              <a:rPr lang="en-US" sz="1400" b="1" dirty="0" err="1" smtClean="0"/>
              <a:t>behaviour</a:t>
            </a:r>
            <a:r>
              <a:rPr lang="en-US" sz="1400" b="1" dirty="0" smtClean="0"/>
              <a:t> in secondary schools in Imo State.</a:t>
            </a:r>
            <a:endParaRPr lang="en-US" sz="1400" dirty="0" smtClean="0"/>
          </a:p>
          <a:p>
            <a:pPr algn="just">
              <a:buNone/>
            </a:pPr>
            <a:endParaRPr lang="en-US" sz="1400" b="1" dirty="0">
              <a:latin typeface="Bookman Old Style" pitchFamily="18" charset="0"/>
            </a:endParaRPr>
          </a:p>
        </p:txBody>
      </p:sp>
      <p:graphicFrame>
        <p:nvGraphicFramePr>
          <p:cNvPr id="4" name="Table 3"/>
          <p:cNvGraphicFramePr>
            <a:graphicFrameLocks noGrp="1"/>
          </p:cNvGraphicFramePr>
          <p:nvPr/>
        </p:nvGraphicFramePr>
        <p:xfrm>
          <a:off x="1295400" y="3200400"/>
          <a:ext cx="7391398" cy="1458595"/>
        </p:xfrm>
        <a:graphic>
          <a:graphicData uri="http://schemas.openxmlformats.org/drawingml/2006/table">
            <a:tbl>
              <a:tblPr/>
              <a:tblGrid>
                <a:gridCol w="1219200"/>
                <a:gridCol w="609600"/>
                <a:gridCol w="609600"/>
                <a:gridCol w="638175"/>
                <a:gridCol w="657225"/>
                <a:gridCol w="1238250"/>
                <a:gridCol w="968701"/>
                <a:gridCol w="1450647"/>
              </a:tblGrid>
              <a:tr h="259080">
                <a:tc>
                  <a:txBody>
                    <a:bodyPr/>
                    <a:lstStyle/>
                    <a:p>
                      <a:pPr marL="0" marR="0" algn="just">
                        <a:spcBef>
                          <a:spcPts val="0"/>
                        </a:spcBef>
                        <a:spcAft>
                          <a:spcPts val="0"/>
                        </a:spcAft>
                      </a:pPr>
                      <a:r>
                        <a:rPr lang="en-GB" sz="1400" b="1" dirty="0">
                          <a:latin typeface="Bookman Old Style"/>
                          <a:ea typeface="Calibri"/>
                          <a:cs typeface="Times New Roman"/>
                        </a:rPr>
                        <a:t>Category</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a:latin typeface="Bookman Old Style"/>
                          <a:ea typeface="Calibri"/>
                          <a:cs typeface="Times New Roman"/>
                        </a:rPr>
                        <a:t>N</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100" b="1" dirty="0" smtClean="0">
                          <a:latin typeface="Calibri"/>
                          <a:ea typeface="Calibri"/>
                          <a:cs typeface="Times New Roman"/>
                        </a:rPr>
                        <a:t>     </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err="1" smtClean="0">
                          <a:latin typeface="Bookman Old Style"/>
                          <a:ea typeface="Calibri"/>
                          <a:cs typeface="Times New Roman"/>
                        </a:rPr>
                        <a:t>Sd</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a:latin typeface="Bookman Old Style"/>
                          <a:ea typeface="Calibri"/>
                          <a:cs typeface="Times New Roman"/>
                        </a:rPr>
                        <a:t>df</a:t>
                      </a:r>
                      <a:endParaRPr lang="en-GB" sz="1100" b="1">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smtClean="0">
                          <a:latin typeface="Bookman Old Style"/>
                          <a:ea typeface="Calibri"/>
                          <a:cs typeface="Times New Roman"/>
                        </a:rPr>
                        <a:t>z-calculated</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smtClean="0">
                          <a:latin typeface="Bookman Old Style"/>
                          <a:ea typeface="Calibri"/>
                          <a:cs typeface="Times New Roman"/>
                        </a:rPr>
                        <a:t>z-critical</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a:latin typeface="Bookman Old Style"/>
                          <a:ea typeface="Calibri"/>
                          <a:cs typeface="Times New Roman"/>
                        </a:rPr>
                        <a:t>Remarks</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74320">
                <a:tc>
                  <a:txBody>
                    <a:bodyPr/>
                    <a:lstStyle/>
                    <a:p>
                      <a:pPr marL="0" marR="0" algn="just">
                        <a:lnSpc>
                          <a:spcPct val="115000"/>
                        </a:lnSpc>
                        <a:spcBef>
                          <a:spcPts val="0"/>
                        </a:spcBef>
                        <a:spcAft>
                          <a:spcPts val="0"/>
                        </a:spcAft>
                      </a:pPr>
                      <a:r>
                        <a:rPr lang="en-GB" sz="1200">
                          <a:latin typeface="Times New Roman"/>
                          <a:ea typeface="Times New Roman"/>
                          <a:cs typeface="Times New Roman"/>
                        </a:rPr>
                        <a:t>Non experienced</a:t>
                      </a:r>
                      <a:endParaRPr lang="en-US" sz="1100">
                        <a:latin typeface="Calibri"/>
                        <a:ea typeface="Times New Roman"/>
                        <a:cs typeface="Times New Roman"/>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GB" sz="1200">
                          <a:latin typeface="Times New Roman"/>
                          <a:ea typeface="Times New Roman"/>
                          <a:cs typeface="Times New Roman"/>
                        </a:rPr>
                        <a:t>488</a:t>
                      </a:r>
                      <a:endParaRPr lang="en-US" sz="1100">
                        <a:latin typeface="Calibri"/>
                        <a:ea typeface="Times New Roman"/>
                        <a:cs typeface="Times New Roman"/>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GB" sz="1200">
                          <a:latin typeface="Times New Roman"/>
                          <a:ea typeface="Times New Roman"/>
                          <a:cs typeface="Times New Roman"/>
                        </a:rPr>
                        <a:t>22.231</a:t>
                      </a:r>
                      <a:endParaRPr lang="en-US" sz="1100">
                        <a:latin typeface="Calibri"/>
                        <a:ea typeface="Times New Roman"/>
                        <a:cs typeface="Times New Roman"/>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4.560</a:t>
                      </a:r>
                      <a:endParaRPr lang="en-US" sz="1100" dirty="0">
                        <a:latin typeface="Calibri"/>
                        <a:ea typeface="Times New Roman"/>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rowSpan="2">
                  <a:txBody>
                    <a:bodyPr/>
                    <a:lstStyle/>
                    <a:p>
                      <a:pPr marL="0" marR="0" algn="ctr">
                        <a:spcBef>
                          <a:spcPts val="0"/>
                        </a:spcBef>
                        <a:spcAft>
                          <a:spcPts val="0"/>
                        </a:spcAft>
                      </a:pPr>
                      <a:endParaRPr lang="en-GB" sz="1400" b="1" dirty="0" smtClean="0">
                        <a:latin typeface="Bookman Old Style"/>
                        <a:ea typeface="Calibri"/>
                        <a:cs typeface="Times New Roman"/>
                      </a:endParaRPr>
                    </a:p>
                    <a:p>
                      <a:pPr marL="0" marR="0" algn="ctr">
                        <a:spcBef>
                          <a:spcPts val="0"/>
                        </a:spcBef>
                        <a:spcAft>
                          <a:spcPts val="0"/>
                        </a:spcAft>
                      </a:pPr>
                      <a:r>
                        <a:rPr lang="en-GB" sz="1400" b="1" dirty="0" smtClean="0">
                          <a:latin typeface="Bookman Old Style"/>
                          <a:ea typeface="Calibri"/>
                          <a:cs typeface="Times New Roman"/>
                        </a:rPr>
                        <a:t>sig. </a:t>
                      </a:r>
                      <a:endParaRPr lang="en-GB" sz="1100" b="1" dirty="0">
                        <a:latin typeface="Calibri"/>
                        <a:ea typeface="Calibri"/>
                        <a:cs typeface="Times New Roman"/>
                      </a:endParaRPr>
                    </a:p>
                  </a:txBody>
                  <a:tcPr marL="68580" marR="68580" marT="0" marB="0">
                    <a:lnL>
                      <a:noFill/>
                    </a:lnL>
                    <a:lnR>
                      <a:noFill/>
                    </a:lnR>
                    <a:lnT>
                      <a:noFill/>
                    </a:lnT>
                    <a:lnB>
                      <a:noFill/>
                    </a:lnB>
                  </a:tcPr>
                </a:tc>
              </a:tr>
              <a:tr h="290830">
                <a:tc>
                  <a:txBody>
                    <a:bodyPr/>
                    <a:lstStyle/>
                    <a:p>
                      <a:endParaRPr lang="en-GB"/>
                    </a:p>
                  </a:txBody>
                  <a:tcPr>
                    <a:lnT w="12700" cmpd="sng">
                      <a:noFill/>
                      <a:prstDash val="solid"/>
                    </a:lnT>
                    <a:lnB w="12700" cmpd="sng">
                      <a:noFill/>
                      <a:prstDash val="soli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kumimoji="0" lang="en-US" sz="1800" kern="1200" dirty="0" smtClean="0">
                          <a:solidFill>
                            <a:schemeClr val="tx1"/>
                          </a:solidFill>
                          <a:latin typeface="+mn-lt"/>
                          <a:ea typeface="+mn-ea"/>
                          <a:cs typeface="+mn-cs"/>
                        </a:rPr>
                        <a:t>1185</a:t>
                      </a:r>
                      <a:endParaRPr lang="en-GB" sz="11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just">
                        <a:lnSpc>
                          <a:spcPct val="115000"/>
                        </a:lnSpc>
                        <a:spcBef>
                          <a:spcPts val="0"/>
                        </a:spcBef>
                        <a:spcAft>
                          <a:spcPts val="0"/>
                        </a:spcAft>
                      </a:pPr>
                      <a:r>
                        <a:rPr lang="en-GB" sz="1200" dirty="0" smtClean="0">
                          <a:latin typeface="Times New Roman"/>
                          <a:ea typeface="Times New Roman"/>
                          <a:cs typeface="Times New Roman"/>
                        </a:rPr>
                        <a:t>    0.00</a:t>
                      </a:r>
                      <a:endParaRPr lang="en-US" sz="1100" dirty="0">
                        <a:latin typeface="Calibri"/>
                        <a:ea typeface="Times New Roman"/>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b="1" dirty="0">
                          <a:latin typeface="Bookman Old Style"/>
                          <a:ea typeface="Calibri"/>
                          <a:cs typeface="Times New Roman"/>
                        </a:rPr>
                        <a:t>1.96</a:t>
                      </a:r>
                      <a:endParaRPr lang="en-GB" sz="1100" b="1" dirty="0">
                        <a:latin typeface="Calibri"/>
                        <a:ea typeface="Calibri"/>
                        <a:cs typeface="Times New Roman"/>
                      </a:endParaRPr>
                    </a:p>
                  </a:txBody>
                  <a:tcPr marL="68580" marR="68580" marT="0" marB="0">
                    <a:lnL>
                      <a:noFill/>
                    </a:lnL>
                    <a:lnR>
                      <a:noFill/>
                    </a:lnR>
                    <a:lnT>
                      <a:noFill/>
                    </a:lnT>
                    <a:lnB>
                      <a:noFill/>
                    </a:lnB>
                  </a:tcPr>
                </a:tc>
                <a:tc vMerge="1">
                  <a:txBody>
                    <a:bodyPr/>
                    <a:lstStyle/>
                    <a:p>
                      <a:endParaRPr lang="en-GB" dirty="0"/>
                    </a:p>
                  </a:txBody>
                  <a:tcPr/>
                </a:tc>
              </a:tr>
              <a:tr h="391795">
                <a:tc>
                  <a:txBody>
                    <a:bodyPr/>
                    <a:lstStyle/>
                    <a:p>
                      <a:pPr marL="0" marR="0" algn="just">
                        <a:lnSpc>
                          <a:spcPct val="115000"/>
                        </a:lnSpc>
                        <a:spcBef>
                          <a:spcPts val="0"/>
                        </a:spcBef>
                        <a:spcAft>
                          <a:spcPts val="0"/>
                        </a:spcAft>
                      </a:pPr>
                      <a:r>
                        <a:rPr lang="en-GB" sz="1200">
                          <a:latin typeface="Times New Roman"/>
                          <a:ea typeface="Times New Roman"/>
                          <a:cs typeface="Times New Roman"/>
                        </a:rPr>
                        <a:t>Experienced </a:t>
                      </a:r>
                      <a:endParaRPr lang="en-US"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latin typeface="Times New Roman"/>
                          <a:ea typeface="Times New Roman"/>
                          <a:cs typeface="Times New Roman"/>
                        </a:rPr>
                        <a:t>699</a:t>
                      </a:r>
                      <a:endParaRPr lang="en-US"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latin typeface="Times New Roman"/>
                          <a:ea typeface="Times New Roman"/>
                          <a:cs typeface="Times New Roman"/>
                        </a:rPr>
                        <a:t>18.447</a:t>
                      </a:r>
                      <a:endParaRPr lang="en-US"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dirty="0">
                          <a:latin typeface="Times New Roman"/>
                          <a:ea typeface="Times New Roman"/>
                          <a:cs typeface="Times New Roman"/>
                        </a:rPr>
                        <a:t>3.131</a:t>
                      </a:r>
                      <a:endParaRPr lang="en-US"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b="1" dirty="0">
                          <a:latin typeface="Bookman Old Style"/>
                          <a:ea typeface="Calibri"/>
                          <a:cs typeface="Times New Roman"/>
                        </a:rPr>
                        <a:t> </a:t>
                      </a:r>
                      <a:endParaRPr lang="en-GB" sz="11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5" name="Object 1"/>
          <p:cNvGraphicFramePr>
            <a:graphicFrameLocks noChangeAspect="1"/>
          </p:cNvGraphicFramePr>
          <p:nvPr/>
        </p:nvGraphicFramePr>
        <p:xfrm>
          <a:off x="3276600" y="2886075"/>
          <a:ext cx="215900" cy="255588"/>
        </p:xfrm>
        <a:graphic>
          <a:graphicData uri="http://schemas.openxmlformats.org/presentationml/2006/ole">
            <p:oleObj spid="_x0000_s29697" name="Equation" r:id="rId3" imgW="139680" imgH="164880" progId="Equation.3">
              <p:embed/>
            </p:oleObj>
          </a:graphicData>
        </a:graphic>
      </p:graphicFrame>
      <p:sp>
        <p:nvSpPr>
          <p:cNvPr id="6" name="Slide Number Placeholder 5"/>
          <p:cNvSpPr>
            <a:spLocks noGrp="1"/>
          </p:cNvSpPr>
          <p:nvPr>
            <p:ph type="sldNum" sz="quarter" idx="12"/>
          </p:nvPr>
        </p:nvSpPr>
        <p:spPr/>
        <p:txBody>
          <a:bodyPr/>
          <a:lstStyle/>
          <a:p>
            <a:fld id="{12524CD5-893A-4218-9E8A-27C97152123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533400"/>
            <a:ext cx="7239000" cy="6324600"/>
          </a:xfrm>
        </p:spPr>
        <p:txBody>
          <a:bodyPr>
            <a:normAutofit/>
          </a:bodyPr>
          <a:lstStyle/>
          <a:p>
            <a:pPr marL="717550" indent="-717550" algn="ctr">
              <a:buNone/>
            </a:pPr>
            <a:r>
              <a:rPr lang="en-US" sz="2000" b="1" dirty="0" smtClean="0">
                <a:latin typeface="Bookman Old Style" pitchFamily="18" charset="0"/>
              </a:rPr>
              <a:t>DATA  ANALYSIS AND RESULTS CONT’D</a:t>
            </a:r>
            <a:endParaRPr lang="en-US" sz="2000" dirty="0" smtClean="0">
              <a:latin typeface="Bookman Old Style" pitchFamily="18" charset="0"/>
            </a:endParaRPr>
          </a:p>
          <a:p>
            <a:r>
              <a:rPr lang="en-US" sz="1400" b="1" dirty="0" smtClean="0"/>
              <a:t>Research Question Three</a:t>
            </a:r>
            <a:endParaRPr lang="en-US" sz="1400" dirty="0" smtClean="0"/>
          </a:p>
          <a:p>
            <a:r>
              <a:rPr lang="en-US" sz="1400" dirty="0" smtClean="0"/>
              <a:t>To what extent does teacher’s marital status (single, married, separated, widowed and divorced) influence disruptive </a:t>
            </a:r>
            <a:r>
              <a:rPr lang="en-US" sz="1400" dirty="0" err="1" smtClean="0"/>
              <a:t>behaviour</a:t>
            </a:r>
            <a:r>
              <a:rPr lang="en-US" sz="1400" dirty="0" smtClean="0"/>
              <a:t> among senior secondary school students in Imo State, Nigeria?</a:t>
            </a:r>
          </a:p>
          <a:p>
            <a:r>
              <a:rPr lang="en-US" sz="1400" b="1" dirty="0" smtClean="0"/>
              <a:t>Hypothesis Three</a:t>
            </a:r>
            <a:endParaRPr lang="en-US" sz="1400" dirty="0" smtClean="0"/>
          </a:p>
          <a:p>
            <a:r>
              <a:rPr lang="en-US" sz="1400" dirty="0" smtClean="0"/>
              <a:t>There is no significant difference between the extent teachers’ marital status (single, married, separated, widowed and divorced) influence disruptive </a:t>
            </a:r>
            <a:r>
              <a:rPr lang="en-US" sz="1400" dirty="0" err="1" smtClean="0"/>
              <a:t>behaviour</a:t>
            </a:r>
            <a:r>
              <a:rPr lang="en-US" sz="1400" dirty="0" smtClean="0"/>
              <a:t> among senior secondary school students in Imo State, Nigeria.</a:t>
            </a:r>
          </a:p>
          <a:p>
            <a:r>
              <a:rPr lang="en-US" sz="1400" b="1" dirty="0" smtClean="0"/>
              <a:t>Table 3a: Descriptive and z-test Statistics on the influence of marital status on students’ disruptive </a:t>
            </a:r>
            <a:r>
              <a:rPr lang="en-US" sz="1400" b="1" dirty="0" err="1" smtClean="0"/>
              <a:t>behaviours</a:t>
            </a:r>
            <a:r>
              <a:rPr lang="en-US" sz="1400" b="1" dirty="0" smtClean="0"/>
              <a:t> in secondary schools in Imo State.</a:t>
            </a:r>
            <a:endParaRPr lang="en-US" sz="1400" dirty="0" smtClean="0"/>
          </a:p>
          <a:p>
            <a:pPr marL="717550" indent="-717550" algn="just"/>
            <a:endParaRPr lang="en-US" sz="1400" dirty="0">
              <a:latin typeface="Bookman Old Style" pitchFamily="18" charset="0"/>
            </a:endParaRPr>
          </a:p>
        </p:txBody>
      </p:sp>
      <p:graphicFrame>
        <p:nvGraphicFramePr>
          <p:cNvPr id="5" name="Object 1"/>
          <p:cNvGraphicFramePr>
            <a:graphicFrameLocks noChangeAspect="1"/>
          </p:cNvGraphicFramePr>
          <p:nvPr/>
        </p:nvGraphicFramePr>
        <p:xfrm>
          <a:off x="3286125" y="3152775"/>
          <a:ext cx="215900" cy="255588"/>
        </p:xfrm>
        <a:graphic>
          <a:graphicData uri="http://schemas.openxmlformats.org/presentationml/2006/ole">
            <p:oleObj spid="_x0000_s28673" name="Equation" r:id="rId3" imgW="139680" imgH="164880" progId="Equation.3">
              <p:embed/>
            </p:oleObj>
          </a:graphicData>
        </a:graphic>
      </p:graphicFrame>
      <p:sp>
        <p:nvSpPr>
          <p:cNvPr id="6" name="Slide Number Placeholder 5"/>
          <p:cNvSpPr>
            <a:spLocks noGrp="1"/>
          </p:cNvSpPr>
          <p:nvPr>
            <p:ph type="sldNum" sz="quarter" idx="12"/>
          </p:nvPr>
        </p:nvSpPr>
        <p:spPr/>
        <p:txBody>
          <a:bodyPr/>
          <a:lstStyle/>
          <a:p>
            <a:fld id="{12524CD5-893A-4218-9E8A-27C97152123D}" type="slidenum">
              <a:rPr lang="en-US" smtClean="0"/>
              <a:pPr/>
              <a:t>17</a:t>
            </a:fld>
            <a:endParaRPr lang="en-US"/>
          </a:p>
        </p:txBody>
      </p:sp>
      <p:graphicFrame>
        <p:nvGraphicFramePr>
          <p:cNvPr id="8" name="Table 7"/>
          <p:cNvGraphicFramePr>
            <a:graphicFrameLocks noGrp="1"/>
          </p:cNvGraphicFramePr>
          <p:nvPr/>
        </p:nvGraphicFramePr>
        <p:xfrm>
          <a:off x="1600200" y="3581400"/>
          <a:ext cx="6096000" cy="25958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marL="0" marR="0">
                        <a:lnSpc>
                          <a:spcPts val="1600"/>
                        </a:lnSpc>
                        <a:spcBef>
                          <a:spcPts val="0"/>
                        </a:spcBef>
                        <a:spcAft>
                          <a:spcPts val="1000"/>
                        </a:spcAft>
                      </a:pPr>
                      <a:r>
                        <a:rPr lang="en-US" sz="900" dirty="0">
                          <a:solidFill>
                            <a:srgbClr val="000000"/>
                          </a:solidFill>
                          <a:latin typeface="Arial"/>
                          <a:ea typeface="Calibri"/>
                          <a:cs typeface="Times New Roman"/>
                        </a:rPr>
                        <a:t>Category </a:t>
                      </a:r>
                      <a:endParaRPr lang="en-US" sz="1100" dirty="0">
                        <a:latin typeface="Calibri"/>
                        <a:ea typeface="Calibri"/>
                        <a:cs typeface="Times New Roman"/>
                      </a:endParaRPr>
                    </a:p>
                  </a:txBody>
                  <a:tcPr marL="68580" marR="68580" marT="0" marB="0"/>
                </a:tc>
                <a:tc>
                  <a:txBody>
                    <a:bodyPr/>
                    <a:lstStyle/>
                    <a:p>
                      <a:r>
                        <a:rPr lang="en-US" dirty="0" smtClean="0"/>
                        <a:t>N</a:t>
                      </a:r>
                      <a:endParaRPr lang="en-US" dirty="0"/>
                    </a:p>
                  </a:txBody>
                  <a:tcPr/>
                </a:tc>
                <a:tc>
                  <a:txBody>
                    <a:bodyPr/>
                    <a:lstStyle/>
                    <a:p>
                      <a:r>
                        <a:rPr lang="en-US" dirty="0" smtClean="0"/>
                        <a:t>Mean</a:t>
                      </a:r>
                      <a:endParaRPr lang="en-US" dirty="0"/>
                    </a:p>
                  </a:txBody>
                  <a:tcPr/>
                </a:tc>
                <a:tc>
                  <a:txBody>
                    <a:bodyPr/>
                    <a:lstStyle/>
                    <a:p>
                      <a:r>
                        <a:rPr lang="en-US" dirty="0" smtClean="0"/>
                        <a:t>Std</a:t>
                      </a:r>
                      <a:endParaRPr lang="en-US" dirty="0"/>
                    </a:p>
                  </a:txBody>
                  <a:tcPr/>
                </a:tc>
              </a:tr>
              <a:tr h="370840">
                <a:tc>
                  <a:txBody>
                    <a:bodyPr/>
                    <a:lstStyle/>
                    <a:p>
                      <a:r>
                        <a:rPr lang="en-US" dirty="0" smtClean="0"/>
                        <a:t>Single</a:t>
                      </a:r>
                      <a:endParaRPr lang="en-US" dirty="0"/>
                    </a:p>
                  </a:txBody>
                  <a:tcPr/>
                </a:tc>
                <a:tc>
                  <a:txBody>
                    <a:bodyPr/>
                    <a:lstStyle/>
                    <a:p>
                      <a:r>
                        <a:rPr kumimoji="0" lang="en-US" sz="1800" kern="1200" dirty="0" smtClean="0">
                          <a:solidFill>
                            <a:schemeClr val="dk1"/>
                          </a:solidFill>
                          <a:latin typeface="+mn-lt"/>
                          <a:ea typeface="+mn-ea"/>
                          <a:cs typeface="+mn-cs"/>
                        </a:rPr>
                        <a:t>450</a:t>
                      </a:r>
                      <a:endParaRPr lang="en-US" dirty="0"/>
                    </a:p>
                  </a:txBody>
                  <a:tcPr/>
                </a:tc>
                <a:tc>
                  <a:txBody>
                    <a:bodyPr/>
                    <a:lstStyle/>
                    <a:p>
                      <a:r>
                        <a:rPr kumimoji="0" lang="en-US" sz="1800" kern="1200" dirty="0" smtClean="0">
                          <a:solidFill>
                            <a:schemeClr val="dk1"/>
                          </a:solidFill>
                          <a:latin typeface="+mn-lt"/>
                          <a:ea typeface="+mn-ea"/>
                          <a:cs typeface="+mn-cs"/>
                        </a:rPr>
                        <a:t>43.0033</a:t>
                      </a:r>
                      <a:endParaRPr lang="en-US" dirty="0"/>
                    </a:p>
                  </a:txBody>
                  <a:tcPr/>
                </a:tc>
                <a:tc>
                  <a:txBody>
                    <a:bodyPr/>
                    <a:lstStyle/>
                    <a:p>
                      <a:r>
                        <a:rPr kumimoji="0" lang="en-US" sz="1800" kern="1200" dirty="0" smtClean="0">
                          <a:solidFill>
                            <a:schemeClr val="dk1"/>
                          </a:solidFill>
                          <a:latin typeface="+mn-lt"/>
                          <a:ea typeface="+mn-ea"/>
                          <a:cs typeface="+mn-cs"/>
                        </a:rPr>
                        <a:t>12.41009</a:t>
                      </a:r>
                      <a:endParaRPr lang="en-US" dirty="0"/>
                    </a:p>
                  </a:txBody>
                  <a:tcPr/>
                </a:tc>
              </a:tr>
              <a:tr h="370840">
                <a:tc>
                  <a:txBody>
                    <a:bodyPr/>
                    <a:lstStyle/>
                    <a:p>
                      <a:r>
                        <a:rPr lang="en-US" dirty="0" smtClean="0"/>
                        <a:t>Married</a:t>
                      </a:r>
                      <a:endParaRPr lang="en-US" dirty="0"/>
                    </a:p>
                  </a:txBody>
                  <a:tcPr/>
                </a:tc>
                <a:tc>
                  <a:txBody>
                    <a:bodyPr/>
                    <a:lstStyle/>
                    <a:p>
                      <a:r>
                        <a:rPr kumimoji="0" lang="en-US" sz="1800" kern="1200" dirty="0" smtClean="0">
                          <a:solidFill>
                            <a:schemeClr val="dk1"/>
                          </a:solidFill>
                          <a:latin typeface="+mn-lt"/>
                          <a:ea typeface="+mn-ea"/>
                          <a:cs typeface="+mn-cs"/>
                        </a:rPr>
                        <a:t>567</a:t>
                      </a:r>
                      <a:endParaRPr lang="en-US" dirty="0"/>
                    </a:p>
                  </a:txBody>
                  <a:tcPr/>
                </a:tc>
                <a:tc>
                  <a:txBody>
                    <a:bodyPr/>
                    <a:lstStyle/>
                    <a:p>
                      <a:r>
                        <a:rPr kumimoji="0" lang="en-US" sz="1800" kern="1200" dirty="0" smtClean="0">
                          <a:solidFill>
                            <a:schemeClr val="dk1"/>
                          </a:solidFill>
                          <a:latin typeface="+mn-lt"/>
                          <a:ea typeface="+mn-ea"/>
                          <a:cs typeface="+mn-cs"/>
                        </a:rPr>
                        <a:t>25.3582</a:t>
                      </a:r>
                      <a:endParaRPr lang="en-US" dirty="0"/>
                    </a:p>
                  </a:txBody>
                  <a:tcPr/>
                </a:tc>
                <a:tc>
                  <a:txBody>
                    <a:bodyPr/>
                    <a:lstStyle/>
                    <a:p>
                      <a:r>
                        <a:rPr kumimoji="0" lang="en-US" sz="1800" kern="1200" dirty="0" smtClean="0">
                          <a:solidFill>
                            <a:schemeClr val="dk1"/>
                          </a:solidFill>
                          <a:latin typeface="+mn-lt"/>
                          <a:ea typeface="+mn-ea"/>
                          <a:cs typeface="+mn-cs"/>
                        </a:rPr>
                        <a:t>11.35673</a:t>
                      </a:r>
                      <a:endParaRPr lang="en-US" dirty="0"/>
                    </a:p>
                  </a:txBody>
                  <a:tcPr/>
                </a:tc>
              </a:tr>
              <a:tr h="370840">
                <a:tc>
                  <a:txBody>
                    <a:bodyPr/>
                    <a:lstStyle/>
                    <a:p>
                      <a:r>
                        <a:rPr lang="en-US" dirty="0" smtClean="0"/>
                        <a:t>Separated</a:t>
                      </a:r>
                      <a:endParaRPr lang="en-US" dirty="0"/>
                    </a:p>
                  </a:txBody>
                  <a:tcPr/>
                </a:tc>
                <a:tc>
                  <a:txBody>
                    <a:bodyPr/>
                    <a:lstStyle/>
                    <a:p>
                      <a:r>
                        <a:rPr kumimoji="0" lang="en-US" sz="1800" kern="1200" dirty="0" smtClean="0">
                          <a:solidFill>
                            <a:schemeClr val="dk1"/>
                          </a:solidFill>
                          <a:latin typeface="+mn-lt"/>
                          <a:ea typeface="+mn-ea"/>
                          <a:cs typeface="+mn-cs"/>
                        </a:rPr>
                        <a:t>100</a:t>
                      </a:r>
                      <a:endParaRPr lang="en-US" dirty="0"/>
                    </a:p>
                  </a:txBody>
                  <a:tcPr/>
                </a:tc>
                <a:tc>
                  <a:txBody>
                    <a:bodyPr/>
                    <a:lstStyle/>
                    <a:p>
                      <a:r>
                        <a:rPr kumimoji="0" lang="en-US" sz="1800" kern="1200" dirty="0" smtClean="0">
                          <a:solidFill>
                            <a:schemeClr val="dk1"/>
                          </a:solidFill>
                          <a:latin typeface="+mn-lt"/>
                          <a:ea typeface="+mn-ea"/>
                          <a:cs typeface="+mn-cs"/>
                        </a:rPr>
                        <a:t>44.6567</a:t>
                      </a:r>
                      <a:endParaRPr lang="en-US" dirty="0"/>
                    </a:p>
                  </a:txBody>
                  <a:tcPr/>
                </a:tc>
                <a:tc>
                  <a:txBody>
                    <a:bodyPr/>
                    <a:lstStyle/>
                    <a:p>
                      <a:r>
                        <a:rPr kumimoji="0" lang="en-US" sz="1800" kern="1200" dirty="0" smtClean="0">
                          <a:solidFill>
                            <a:schemeClr val="dk1"/>
                          </a:solidFill>
                          <a:latin typeface="+mn-lt"/>
                          <a:ea typeface="+mn-ea"/>
                          <a:cs typeface="+mn-cs"/>
                        </a:rPr>
                        <a:t>12.63337</a:t>
                      </a:r>
                      <a:endParaRPr lang="en-US" dirty="0"/>
                    </a:p>
                  </a:txBody>
                  <a:tcPr/>
                </a:tc>
              </a:tr>
              <a:tr h="370840">
                <a:tc>
                  <a:txBody>
                    <a:bodyPr/>
                    <a:lstStyle/>
                    <a:p>
                      <a:r>
                        <a:rPr lang="en-US" dirty="0" smtClean="0"/>
                        <a:t>Widowed</a:t>
                      </a:r>
                      <a:endParaRPr lang="en-US" dirty="0"/>
                    </a:p>
                  </a:txBody>
                  <a:tcPr/>
                </a:tc>
                <a:tc>
                  <a:txBody>
                    <a:bodyPr/>
                    <a:lstStyle/>
                    <a:p>
                      <a:r>
                        <a:rPr kumimoji="0" lang="en-US" sz="1800" kern="1200" dirty="0" smtClean="0">
                          <a:solidFill>
                            <a:schemeClr val="dk1"/>
                          </a:solidFill>
                          <a:latin typeface="+mn-lt"/>
                          <a:ea typeface="+mn-ea"/>
                          <a:cs typeface="+mn-cs"/>
                        </a:rPr>
                        <a:t>45</a:t>
                      </a:r>
                      <a:endParaRPr lang="en-US" dirty="0"/>
                    </a:p>
                  </a:txBody>
                  <a:tcPr/>
                </a:tc>
                <a:tc>
                  <a:txBody>
                    <a:bodyPr/>
                    <a:lstStyle/>
                    <a:p>
                      <a:r>
                        <a:rPr kumimoji="0" lang="en-US" sz="1800" kern="1200" dirty="0" smtClean="0">
                          <a:solidFill>
                            <a:schemeClr val="dk1"/>
                          </a:solidFill>
                          <a:latin typeface="+mn-lt"/>
                          <a:ea typeface="+mn-ea"/>
                          <a:cs typeface="+mn-cs"/>
                        </a:rPr>
                        <a:t>40.4835</a:t>
                      </a:r>
                      <a:endParaRPr lang="en-US" dirty="0"/>
                    </a:p>
                  </a:txBody>
                  <a:tcPr/>
                </a:tc>
                <a:tc>
                  <a:txBody>
                    <a:bodyPr/>
                    <a:lstStyle/>
                    <a:p>
                      <a:r>
                        <a:rPr kumimoji="0" lang="en-US" sz="1800" kern="1200" dirty="0" smtClean="0">
                          <a:solidFill>
                            <a:schemeClr val="dk1"/>
                          </a:solidFill>
                          <a:latin typeface="+mn-lt"/>
                          <a:ea typeface="+mn-ea"/>
                          <a:cs typeface="+mn-cs"/>
                        </a:rPr>
                        <a:t>11.08161</a:t>
                      </a:r>
                      <a:endParaRPr lang="en-US" dirty="0"/>
                    </a:p>
                  </a:txBody>
                  <a:tcPr/>
                </a:tc>
              </a:tr>
              <a:tr h="370840">
                <a:tc>
                  <a:txBody>
                    <a:bodyPr/>
                    <a:lstStyle/>
                    <a:p>
                      <a:r>
                        <a:rPr lang="en-US" dirty="0" smtClean="0"/>
                        <a:t>Divorced</a:t>
                      </a:r>
                      <a:endParaRPr lang="en-US" dirty="0"/>
                    </a:p>
                  </a:txBody>
                  <a:tcPr/>
                </a:tc>
                <a:tc>
                  <a:txBody>
                    <a:bodyPr/>
                    <a:lstStyle/>
                    <a:p>
                      <a:r>
                        <a:rPr kumimoji="0" lang="en-US" sz="1800" kern="1200" dirty="0" smtClean="0">
                          <a:solidFill>
                            <a:schemeClr val="dk1"/>
                          </a:solidFill>
                          <a:latin typeface="+mn-lt"/>
                          <a:ea typeface="+mn-ea"/>
                          <a:cs typeface="+mn-cs"/>
                        </a:rPr>
                        <a:t>25</a:t>
                      </a:r>
                      <a:endParaRPr lang="en-US" dirty="0"/>
                    </a:p>
                  </a:txBody>
                  <a:tcPr/>
                </a:tc>
                <a:tc>
                  <a:txBody>
                    <a:bodyPr/>
                    <a:lstStyle/>
                    <a:p>
                      <a:r>
                        <a:rPr kumimoji="0" lang="en-US" sz="1800" kern="1200" dirty="0" smtClean="0">
                          <a:solidFill>
                            <a:schemeClr val="dk1"/>
                          </a:solidFill>
                          <a:latin typeface="+mn-lt"/>
                          <a:ea typeface="+mn-ea"/>
                          <a:cs typeface="+mn-cs"/>
                        </a:rPr>
                        <a:t>38.7633</a:t>
                      </a:r>
                      <a:endParaRPr lang="en-US" dirty="0"/>
                    </a:p>
                  </a:txBody>
                  <a:tcPr/>
                </a:tc>
                <a:tc>
                  <a:txBody>
                    <a:bodyPr/>
                    <a:lstStyle/>
                    <a:p>
                      <a:r>
                        <a:rPr kumimoji="0" lang="en-US" sz="1800" kern="1200" dirty="0" smtClean="0">
                          <a:solidFill>
                            <a:schemeClr val="dk1"/>
                          </a:solidFill>
                          <a:latin typeface="+mn-lt"/>
                          <a:ea typeface="+mn-ea"/>
                          <a:cs typeface="+mn-cs"/>
                        </a:rPr>
                        <a:t>10.68567</a:t>
                      </a:r>
                      <a:endParaRPr lang="en-US" dirty="0"/>
                    </a:p>
                  </a:txBody>
                  <a:tcPr/>
                </a:tc>
              </a:tr>
              <a:tr h="370840">
                <a:tc>
                  <a:txBody>
                    <a:bodyPr/>
                    <a:lstStyle/>
                    <a:p>
                      <a:r>
                        <a:rPr lang="en-US" dirty="0" smtClean="0"/>
                        <a:t>total</a:t>
                      </a:r>
                      <a:endParaRPr lang="en-US" dirty="0"/>
                    </a:p>
                  </a:txBody>
                  <a:tcPr/>
                </a:tc>
                <a:tc>
                  <a:txBody>
                    <a:bodyPr/>
                    <a:lstStyle/>
                    <a:p>
                      <a:r>
                        <a:rPr kumimoji="0" lang="en-US" sz="1800" kern="1200" dirty="0" smtClean="0">
                          <a:solidFill>
                            <a:schemeClr val="dk1"/>
                          </a:solidFill>
                          <a:latin typeface="+mn-lt"/>
                          <a:ea typeface="+mn-ea"/>
                          <a:cs typeface="+mn-cs"/>
                        </a:rPr>
                        <a:t>1187</a:t>
                      </a:r>
                      <a:endParaRPr lang="en-US" dirty="0"/>
                    </a:p>
                  </a:txBody>
                  <a:tcPr/>
                </a:tc>
                <a:tc>
                  <a:txBody>
                    <a:bodyPr/>
                    <a:lstStyle/>
                    <a:p>
                      <a:r>
                        <a:rPr kumimoji="0" lang="en-US" sz="1800" kern="1200" dirty="0" smtClean="0">
                          <a:solidFill>
                            <a:schemeClr val="dk1"/>
                          </a:solidFill>
                          <a:latin typeface="+mn-lt"/>
                          <a:ea typeface="+mn-ea"/>
                          <a:cs typeface="+mn-cs"/>
                        </a:rPr>
                        <a:t>192.265</a:t>
                      </a:r>
                      <a:endParaRPr lang="en-US" dirty="0"/>
                    </a:p>
                  </a:txBody>
                  <a:tcPr/>
                </a:tc>
                <a:tc>
                  <a:txBody>
                    <a:bodyPr/>
                    <a:lstStyle/>
                    <a:p>
                      <a:r>
                        <a:rPr kumimoji="0" lang="en-US" sz="1800" kern="1200" dirty="0" smtClean="0">
                          <a:solidFill>
                            <a:schemeClr val="dk1"/>
                          </a:solidFill>
                          <a:latin typeface="+mn-lt"/>
                          <a:ea typeface="+mn-ea"/>
                          <a:cs typeface="+mn-cs"/>
                        </a:rPr>
                        <a:t>58.16747</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09600"/>
            <a:ext cx="7162800" cy="6248400"/>
          </a:xfrm>
        </p:spPr>
        <p:txBody>
          <a:bodyPr>
            <a:normAutofit/>
          </a:bodyPr>
          <a:lstStyle/>
          <a:p>
            <a:pPr marL="717550" indent="-717550" algn="just">
              <a:buNone/>
            </a:pPr>
            <a:endParaRPr lang="en-GB" sz="1400" b="1" dirty="0" smtClean="0">
              <a:latin typeface="Bookman Old Style" pitchFamily="18" charset="0"/>
            </a:endParaRPr>
          </a:p>
          <a:p>
            <a:pPr marL="717550" indent="-717550" algn="ctr">
              <a:buNone/>
            </a:pPr>
            <a:r>
              <a:rPr lang="en-US" sz="1800" b="1" dirty="0" smtClean="0">
                <a:latin typeface="Bookman Old Style" pitchFamily="18" charset="0"/>
              </a:rPr>
              <a:t>TABLE CONT’D</a:t>
            </a:r>
            <a:endParaRPr lang="en-US" sz="1800" dirty="0" smtClean="0">
              <a:latin typeface="Bookman Old Style" pitchFamily="18" charset="0"/>
            </a:endParaRPr>
          </a:p>
          <a:p>
            <a:pPr marL="717550" indent="-717550">
              <a:buNone/>
            </a:pPr>
            <a:r>
              <a:rPr lang="en-US" sz="1800" b="1" dirty="0" smtClean="0"/>
              <a:t>Table 3b: One Way Analysis of Variance of the influence of marital status on students disruptive </a:t>
            </a:r>
            <a:r>
              <a:rPr lang="en-US" sz="1800" b="1" dirty="0" err="1" smtClean="0"/>
              <a:t>behaviours</a:t>
            </a:r>
            <a:r>
              <a:rPr lang="en-US" sz="1800" b="1" dirty="0" smtClean="0"/>
              <a:t> in secondary schools in Imo State</a:t>
            </a:r>
            <a:endParaRPr lang="en-US" sz="1800" dirty="0" smtClean="0"/>
          </a:p>
          <a:p>
            <a:pPr marL="717550" indent="-717550">
              <a:buNone/>
            </a:pPr>
            <a:endParaRPr lang="en-US" sz="1800" dirty="0" smtClean="0">
              <a:latin typeface="Bookman Old Style" pitchFamily="18" charset="0"/>
            </a:endParaRPr>
          </a:p>
          <a:p>
            <a:pPr algn="just">
              <a:buNone/>
            </a:pPr>
            <a:endParaRPr lang="en-US" sz="1400" b="1" dirty="0">
              <a:latin typeface="Bookman Old Style" pitchFamily="18" charset="0"/>
            </a:endParaRPr>
          </a:p>
        </p:txBody>
      </p:sp>
      <p:sp>
        <p:nvSpPr>
          <p:cNvPr id="6" name="Slide Number Placeholder 5"/>
          <p:cNvSpPr>
            <a:spLocks noGrp="1"/>
          </p:cNvSpPr>
          <p:nvPr>
            <p:ph type="sldNum" sz="quarter" idx="12"/>
          </p:nvPr>
        </p:nvSpPr>
        <p:spPr/>
        <p:txBody>
          <a:bodyPr/>
          <a:lstStyle/>
          <a:p>
            <a:fld id="{12524CD5-893A-4218-9E8A-27C97152123D}" type="slidenum">
              <a:rPr lang="en-US" smtClean="0"/>
              <a:pPr/>
              <a:t>18</a:t>
            </a:fld>
            <a:endParaRPr lang="en-US"/>
          </a:p>
        </p:txBody>
      </p:sp>
      <p:graphicFrame>
        <p:nvGraphicFramePr>
          <p:cNvPr id="7" name="Table 6"/>
          <p:cNvGraphicFramePr>
            <a:graphicFrameLocks noGrp="1"/>
          </p:cNvGraphicFramePr>
          <p:nvPr/>
        </p:nvGraphicFramePr>
        <p:xfrm>
          <a:off x="1600200" y="2438400"/>
          <a:ext cx="6096000" cy="2971800"/>
        </p:xfrm>
        <a:graphic>
          <a:graphicData uri="http://schemas.openxmlformats.org/drawingml/2006/table">
            <a:tbl>
              <a:tblPr firstRow="1" bandRow="1">
                <a:tableStyleId>{5C22544A-7EE6-4342-B048-85BDC9FD1C3A}</a:tableStyleId>
              </a:tblPr>
              <a:tblGrid>
                <a:gridCol w="1016000"/>
                <a:gridCol w="1270000"/>
                <a:gridCol w="762000"/>
                <a:gridCol w="1016000"/>
                <a:gridCol w="1016000"/>
                <a:gridCol w="1016000"/>
              </a:tblGrid>
              <a:tr h="830259">
                <a:tc>
                  <a:txBody>
                    <a:bodyPr/>
                    <a:lstStyle/>
                    <a:p>
                      <a:endParaRPr lang="en-US" dirty="0"/>
                    </a:p>
                  </a:txBody>
                  <a:tcPr/>
                </a:tc>
                <a:tc>
                  <a:txBody>
                    <a:bodyPr/>
                    <a:lstStyle/>
                    <a:p>
                      <a:r>
                        <a:rPr kumimoji="0" lang="en-US" sz="1800" b="1" kern="1200" dirty="0" smtClean="0">
                          <a:solidFill>
                            <a:schemeClr val="lt1"/>
                          </a:solidFill>
                          <a:latin typeface="+mn-lt"/>
                          <a:ea typeface="+mn-ea"/>
                          <a:cs typeface="+mn-cs"/>
                        </a:rPr>
                        <a:t>Sum of Squares</a:t>
                      </a:r>
                      <a:endParaRPr lang="en-US" dirty="0"/>
                    </a:p>
                  </a:txBody>
                  <a:tcPr/>
                </a:tc>
                <a:tc>
                  <a:txBody>
                    <a:bodyPr/>
                    <a:lstStyle/>
                    <a:p>
                      <a:r>
                        <a:rPr kumimoji="0" lang="en-US" sz="1800" b="1" kern="1200" dirty="0" err="1" smtClean="0">
                          <a:solidFill>
                            <a:schemeClr val="lt1"/>
                          </a:solidFill>
                          <a:latin typeface="+mn-lt"/>
                          <a:ea typeface="+mn-ea"/>
                          <a:cs typeface="+mn-cs"/>
                        </a:rPr>
                        <a:t>df</a:t>
                      </a:r>
                      <a:endParaRPr lang="en-US" dirty="0"/>
                    </a:p>
                  </a:txBody>
                  <a:tcPr/>
                </a:tc>
                <a:tc>
                  <a:txBody>
                    <a:bodyPr/>
                    <a:lstStyle/>
                    <a:p>
                      <a:r>
                        <a:rPr kumimoji="0" lang="en-US" sz="1800" b="1" kern="1200" dirty="0" smtClean="0">
                          <a:solidFill>
                            <a:schemeClr val="lt1"/>
                          </a:solidFill>
                          <a:latin typeface="+mn-lt"/>
                          <a:ea typeface="+mn-ea"/>
                          <a:cs typeface="+mn-cs"/>
                        </a:rPr>
                        <a:t>Mean Square</a:t>
                      </a:r>
                      <a:endParaRPr lang="en-US" dirty="0"/>
                    </a:p>
                  </a:txBody>
                  <a:tcPr/>
                </a:tc>
                <a:tc>
                  <a:txBody>
                    <a:bodyPr/>
                    <a:lstStyle/>
                    <a:p>
                      <a:r>
                        <a:rPr kumimoji="0" lang="en-US" sz="1800" b="1" kern="1200" dirty="0" smtClean="0">
                          <a:solidFill>
                            <a:schemeClr val="lt1"/>
                          </a:solidFill>
                          <a:latin typeface="+mn-lt"/>
                          <a:ea typeface="+mn-ea"/>
                          <a:cs typeface="+mn-cs"/>
                        </a:rPr>
                        <a:t>F</a:t>
                      </a:r>
                      <a:endParaRPr lang="en-US" dirty="0"/>
                    </a:p>
                  </a:txBody>
                  <a:tcPr/>
                </a:tc>
                <a:tc>
                  <a:txBody>
                    <a:bodyPr/>
                    <a:lstStyle/>
                    <a:p>
                      <a:r>
                        <a:rPr kumimoji="0" lang="en-US" sz="1800" b="1" kern="1200" dirty="0" smtClean="0">
                          <a:solidFill>
                            <a:schemeClr val="lt1"/>
                          </a:solidFill>
                          <a:latin typeface="+mn-lt"/>
                          <a:ea typeface="+mn-ea"/>
                          <a:cs typeface="+mn-cs"/>
                        </a:rPr>
                        <a:t>Sig.</a:t>
                      </a:r>
                      <a:endParaRPr lang="en-US" dirty="0"/>
                    </a:p>
                  </a:txBody>
                  <a:tcPr/>
                </a:tc>
              </a:tr>
              <a:tr h="830259">
                <a:tc>
                  <a:txBody>
                    <a:bodyPr/>
                    <a:lstStyle/>
                    <a:p>
                      <a:r>
                        <a:rPr kumimoji="0" lang="en-US" sz="1800" kern="1200" dirty="0" smtClean="0">
                          <a:solidFill>
                            <a:schemeClr val="dk1"/>
                          </a:solidFill>
                          <a:latin typeface="+mn-lt"/>
                          <a:ea typeface="+mn-ea"/>
                          <a:cs typeface="+mn-cs"/>
                        </a:rPr>
                        <a:t>Between Groups</a:t>
                      </a:r>
                      <a:endParaRPr lang="en-US" dirty="0"/>
                    </a:p>
                  </a:txBody>
                  <a:tcPr/>
                </a:tc>
                <a:tc>
                  <a:txBody>
                    <a:bodyPr/>
                    <a:lstStyle/>
                    <a:p>
                      <a:r>
                        <a:rPr kumimoji="0" lang="en-US" sz="1800" kern="1200" dirty="0" smtClean="0">
                          <a:solidFill>
                            <a:schemeClr val="dk1"/>
                          </a:solidFill>
                          <a:latin typeface="+mn-lt"/>
                          <a:ea typeface="+mn-ea"/>
                          <a:cs typeface="+mn-cs"/>
                        </a:rPr>
                        <a:t>303.687</a:t>
                      </a:r>
                      <a:r>
                        <a:rPr kumimoji="0" lang="en-US" sz="1800" kern="1200" baseline="30000" dirty="0" smtClean="0">
                          <a:solidFill>
                            <a:schemeClr val="dk1"/>
                          </a:solidFill>
                          <a:latin typeface="+mn-lt"/>
                          <a:ea typeface="+mn-ea"/>
                          <a:cs typeface="+mn-cs"/>
                        </a:rPr>
                        <a:t>a</a:t>
                      </a:r>
                      <a:endParaRPr lang="en-US" dirty="0"/>
                    </a:p>
                  </a:txBody>
                  <a:tcPr/>
                </a:tc>
                <a:tc>
                  <a:txBody>
                    <a:bodyPr/>
                    <a:lstStyle/>
                    <a:p>
                      <a:r>
                        <a:rPr kumimoji="0" lang="en-US" sz="1800" kern="1200" dirty="0" smtClean="0">
                          <a:solidFill>
                            <a:schemeClr val="dk1"/>
                          </a:solidFill>
                          <a:latin typeface="+mn-lt"/>
                          <a:ea typeface="+mn-ea"/>
                          <a:cs typeface="+mn-cs"/>
                        </a:rPr>
                        <a:t>2</a:t>
                      </a:r>
                      <a:endParaRPr lang="en-US" dirty="0"/>
                    </a:p>
                  </a:txBody>
                  <a:tcPr/>
                </a:tc>
                <a:tc>
                  <a:txBody>
                    <a:bodyPr/>
                    <a:lstStyle/>
                    <a:p>
                      <a:r>
                        <a:rPr kumimoji="0" lang="en-US" sz="1800" kern="1200" dirty="0" smtClean="0">
                          <a:solidFill>
                            <a:schemeClr val="dk1"/>
                          </a:solidFill>
                          <a:latin typeface="+mn-lt"/>
                          <a:ea typeface="+mn-ea"/>
                          <a:cs typeface="+mn-cs"/>
                        </a:rPr>
                        <a:t>158.667</a:t>
                      </a:r>
                      <a:endParaRPr lang="en-US" dirty="0"/>
                    </a:p>
                  </a:txBody>
                  <a:tcPr/>
                </a:tc>
                <a:tc>
                  <a:txBody>
                    <a:bodyPr/>
                    <a:lstStyle/>
                    <a:p>
                      <a:r>
                        <a:rPr kumimoji="0" lang="en-US" sz="1800" kern="1200" dirty="0" smtClean="0">
                          <a:solidFill>
                            <a:schemeClr val="dk1"/>
                          </a:solidFill>
                          <a:latin typeface="+mn-lt"/>
                          <a:ea typeface="+mn-ea"/>
                          <a:cs typeface="+mn-cs"/>
                        </a:rPr>
                        <a:t>.596</a:t>
                      </a:r>
                      <a:endParaRPr lang="en-US" dirty="0"/>
                    </a:p>
                  </a:txBody>
                  <a:tcPr/>
                </a:tc>
                <a:tc>
                  <a:txBody>
                    <a:bodyPr/>
                    <a:lstStyle/>
                    <a:p>
                      <a:r>
                        <a:rPr kumimoji="0" lang="en-US" sz="1800" kern="1200" dirty="0" smtClean="0">
                          <a:solidFill>
                            <a:schemeClr val="dk1"/>
                          </a:solidFill>
                          <a:latin typeface="+mn-lt"/>
                          <a:ea typeface="+mn-ea"/>
                          <a:cs typeface="+mn-cs"/>
                        </a:rPr>
                        <a:t>.232</a:t>
                      </a:r>
                      <a:endParaRPr lang="en-US" dirty="0"/>
                    </a:p>
                  </a:txBody>
                  <a:tcPr/>
                </a:tc>
              </a:tr>
              <a:tr h="830259">
                <a:tc>
                  <a:txBody>
                    <a:bodyPr/>
                    <a:lstStyle/>
                    <a:p>
                      <a:r>
                        <a:rPr kumimoji="0" lang="en-US" sz="1800" kern="1200" dirty="0" smtClean="0">
                          <a:solidFill>
                            <a:schemeClr val="dk1"/>
                          </a:solidFill>
                          <a:latin typeface="+mn-lt"/>
                          <a:ea typeface="+mn-ea"/>
                          <a:cs typeface="+mn-cs"/>
                        </a:rPr>
                        <a:t>Within Groups</a:t>
                      </a:r>
                      <a:endParaRPr lang="en-US" dirty="0"/>
                    </a:p>
                  </a:txBody>
                  <a:tcPr/>
                </a:tc>
                <a:tc>
                  <a:txBody>
                    <a:bodyPr/>
                    <a:lstStyle/>
                    <a:p>
                      <a:r>
                        <a:rPr kumimoji="0" lang="en-US" sz="1800" kern="1200" dirty="0" smtClean="0">
                          <a:solidFill>
                            <a:schemeClr val="dk1"/>
                          </a:solidFill>
                          <a:latin typeface="+mn-lt"/>
                          <a:ea typeface="+mn-ea"/>
                          <a:cs typeface="+mn-cs"/>
                        </a:rPr>
                        <a:t>301622.148</a:t>
                      </a:r>
                      <a:endParaRPr lang="en-US" dirty="0"/>
                    </a:p>
                  </a:txBody>
                  <a:tcPr/>
                </a:tc>
                <a:tc>
                  <a:txBody>
                    <a:bodyPr/>
                    <a:lstStyle/>
                    <a:p>
                      <a:r>
                        <a:rPr kumimoji="0" lang="en-US" sz="1800" kern="1200" dirty="0" smtClean="0">
                          <a:solidFill>
                            <a:schemeClr val="dk1"/>
                          </a:solidFill>
                          <a:latin typeface="+mn-lt"/>
                          <a:ea typeface="+mn-ea"/>
                          <a:cs typeface="+mn-cs"/>
                        </a:rPr>
                        <a:t>1185</a:t>
                      </a:r>
                      <a:endParaRPr lang="en-US" dirty="0"/>
                    </a:p>
                  </a:txBody>
                  <a:tcPr/>
                </a:tc>
                <a:tc>
                  <a:txBody>
                    <a:bodyPr/>
                    <a:lstStyle/>
                    <a:p>
                      <a:r>
                        <a:rPr kumimoji="0" lang="en-US" sz="1800" kern="1200" dirty="0" smtClean="0">
                          <a:solidFill>
                            <a:schemeClr val="dk1"/>
                          </a:solidFill>
                          <a:latin typeface="+mn-lt"/>
                          <a:ea typeface="+mn-ea"/>
                          <a:cs typeface="+mn-cs"/>
                        </a:rPr>
                        <a:t>58.719</a:t>
                      </a:r>
                      <a:endParaRPr lang="en-US" dirty="0"/>
                    </a:p>
                  </a:txBody>
                  <a:tcPr/>
                </a:tc>
                <a:tc>
                  <a:txBody>
                    <a:bodyPr/>
                    <a:lstStyle/>
                    <a:p>
                      <a:endParaRPr lang="en-US"/>
                    </a:p>
                  </a:txBody>
                  <a:tcPr/>
                </a:tc>
                <a:tc>
                  <a:txBody>
                    <a:bodyPr/>
                    <a:lstStyle/>
                    <a:p>
                      <a:endParaRPr lang="en-US"/>
                    </a:p>
                  </a:txBody>
                  <a:tcPr/>
                </a:tc>
              </a:tr>
              <a:tr h="481023">
                <a:tc>
                  <a:txBody>
                    <a:bodyPr/>
                    <a:lstStyle/>
                    <a:p>
                      <a:r>
                        <a:rPr kumimoji="0" lang="en-US" sz="1800" kern="1200" dirty="0" smtClean="0">
                          <a:solidFill>
                            <a:schemeClr val="dk1"/>
                          </a:solidFill>
                          <a:latin typeface="+mn-lt"/>
                          <a:ea typeface="+mn-ea"/>
                          <a:cs typeface="+mn-cs"/>
                        </a:rPr>
                        <a:t>Total</a:t>
                      </a:r>
                      <a:endParaRPr lang="en-US" dirty="0"/>
                    </a:p>
                  </a:txBody>
                  <a:tcPr/>
                </a:tc>
                <a:tc>
                  <a:txBody>
                    <a:bodyPr/>
                    <a:lstStyle/>
                    <a:p>
                      <a:r>
                        <a:rPr kumimoji="0" lang="en-US" sz="1800" kern="1200" dirty="0" smtClean="0">
                          <a:solidFill>
                            <a:schemeClr val="dk1"/>
                          </a:solidFill>
                          <a:latin typeface="+mn-lt"/>
                          <a:ea typeface="+mn-ea"/>
                          <a:cs typeface="+mn-cs"/>
                        </a:rPr>
                        <a:t>311875.735</a:t>
                      </a:r>
                      <a:endParaRPr lang="en-US" dirty="0"/>
                    </a:p>
                  </a:txBody>
                  <a:tcPr/>
                </a:tc>
                <a:tc>
                  <a:txBody>
                    <a:bodyPr/>
                    <a:lstStyle/>
                    <a:p>
                      <a:r>
                        <a:rPr kumimoji="0" lang="en-US" sz="1800" kern="1200" dirty="0" smtClean="0">
                          <a:solidFill>
                            <a:schemeClr val="dk1"/>
                          </a:solidFill>
                          <a:latin typeface="+mn-lt"/>
                          <a:ea typeface="+mn-ea"/>
                          <a:cs typeface="+mn-cs"/>
                        </a:rPr>
                        <a:t>1187</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457200"/>
            <a:ext cx="7010400" cy="6400800"/>
          </a:xfrm>
        </p:spPr>
        <p:txBody>
          <a:bodyPr>
            <a:normAutofit/>
          </a:bodyPr>
          <a:lstStyle/>
          <a:p>
            <a:pPr marL="717550" indent="-717550" algn="just">
              <a:buNone/>
            </a:pPr>
            <a:endParaRPr lang="en-GB" sz="1400" b="1" dirty="0" smtClean="0">
              <a:latin typeface="Bookman Old Style" pitchFamily="18" charset="0"/>
            </a:endParaRPr>
          </a:p>
          <a:p>
            <a:pPr marL="717550" indent="-717550" algn="ctr">
              <a:buNone/>
            </a:pPr>
            <a:r>
              <a:rPr lang="en-US" sz="2000" b="1" dirty="0" smtClean="0">
                <a:latin typeface="Bookman Old Style" pitchFamily="18" charset="0"/>
              </a:rPr>
              <a:t>DATA  ANALYSIS AND RESULTS CONTD</a:t>
            </a:r>
            <a:endParaRPr lang="en-US" sz="2000" dirty="0" smtClean="0">
              <a:latin typeface="Bookman Old Style" pitchFamily="18" charset="0"/>
            </a:endParaRPr>
          </a:p>
          <a:p>
            <a:pPr marL="717550" indent="-717550" algn="just">
              <a:buNone/>
            </a:pPr>
            <a:endParaRPr lang="en-GB" sz="900" b="1" dirty="0" smtClean="0">
              <a:latin typeface="Bookman Old Style" pitchFamily="18" charset="0"/>
            </a:endParaRPr>
          </a:p>
          <a:p>
            <a:pPr>
              <a:buNone/>
            </a:pPr>
            <a:r>
              <a:rPr lang="en-US" sz="1400" b="1" dirty="0" smtClean="0"/>
              <a:t>Research Question Four</a:t>
            </a:r>
            <a:endParaRPr lang="en-US" sz="1400" dirty="0" smtClean="0"/>
          </a:p>
          <a:p>
            <a:pPr>
              <a:buNone/>
            </a:pPr>
            <a:r>
              <a:rPr lang="en-US" sz="1400" dirty="0" smtClean="0"/>
              <a:t>      To what extent does teacher’s gender influence disruptive </a:t>
            </a:r>
            <a:r>
              <a:rPr lang="en-US" sz="1400" dirty="0" err="1" smtClean="0"/>
              <a:t>behaviour</a:t>
            </a:r>
            <a:r>
              <a:rPr lang="en-US" sz="1400" dirty="0" smtClean="0"/>
              <a:t> among senior secondary school students in Imo State, Nigeria?</a:t>
            </a:r>
          </a:p>
          <a:p>
            <a:pPr>
              <a:buNone/>
            </a:pPr>
            <a:r>
              <a:rPr lang="en-US" sz="1400" b="1" dirty="0" smtClean="0"/>
              <a:t>Hypothesis Four</a:t>
            </a:r>
            <a:endParaRPr lang="en-US" sz="1400" dirty="0" smtClean="0"/>
          </a:p>
          <a:p>
            <a:pPr>
              <a:buNone/>
            </a:pPr>
            <a:r>
              <a:rPr lang="en-US" sz="1400" dirty="0" smtClean="0"/>
              <a:t>      There is no significant difference between the extent teacher’s gender influence disruptive </a:t>
            </a:r>
            <a:r>
              <a:rPr lang="en-US" sz="1400" dirty="0" err="1" smtClean="0"/>
              <a:t>behaviour</a:t>
            </a:r>
            <a:r>
              <a:rPr lang="en-US" sz="1400" dirty="0" smtClean="0"/>
              <a:t> among senior secondary school students in Imo State, Nigeria.</a:t>
            </a:r>
          </a:p>
          <a:p>
            <a:pPr>
              <a:buNone/>
            </a:pPr>
            <a:r>
              <a:rPr lang="en-US" sz="1400" b="1" dirty="0" smtClean="0"/>
              <a:t>Table 4: Descriptive and z-test Statistics of teacher’s gender on students’ disruptive </a:t>
            </a:r>
            <a:r>
              <a:rPr lang="en-US" sz="1400" b="1" dirty="0" err="1" smtClean="0"/>
              <a:t>behaviour</a:t>
            </a:r>
            <a:r>
              <a:rPr lang="en-US" sz="1400" b="1" dirty="0" smtClean="0"/>
              <a:t> in secondary schools in Imo State.</a:t>
            </a:r>
            <a:endParaRPr lang="en-US" sz="1400" dirty="0" smtClean="0"/>
          </a:p>
          <a:p>
            <a:pPr marL="365125" indent="-365125" algn="just">
              <a:buNone/>
            </a:pPr>
            <a:endParaRPr lang="en-US" sz="1400" b="1" dirty="0">
              <a:latin typeface="Bookman Old Style" pitchFamily="18" charset="0"/>
            </a:endParaRPr>
          </a:p>
        </p:txBody>
      </p:sp>
      <p:graphicFrame>
        <p:nvGraphicFramePr>
          <p:cNvPr id="4" name="Table 3"/>
          <p:cNvGraphicFramePr>
            <a:graphicFrameLocks noGrp="1"/>
          </p:cNvGraphicFramePr>
          <p:nvPr/>
        </p:nvGraphicFramePr>
        <p:xfrm>
          <a:off x="1295400" y="3889375"/>
          <a:ext cx="7391398" cy="1325880"/>
        </p:xfrm>
        <a:graphic>
          <a:graphicData uri="http://schemas.openxmlformats.org/drawingml/2006/table">
            <a:tbl>
              <a:tblPr/>
              <a:tblGrid>
                <a:gridCol w="1295400"/>
                <a:gridCol w="609600"/>
                <a:gridCol w="584200"/>
                <a:gridCol w="609600"/>
                <a:gridCol w="495300"/>
                <a:gridCol w="1320800"/>
                <a:gridCol w="1025851"/>
                <a:gridCol w="1450647"/>
              </a:tblGrid>
              <a:tr h="259080">
                <a:tc>
                  <a:txBody>
                    <a:bodyPr/>
                    <a:lstStyle/>
                    <a:p>
                      <a:pPr marL="0" marR="0" algn="just">
                        <a:spcBef>
                          <a:spcPts val="0"/>
                        </a:spcBef>
                        <a:spcAft>
                          <a:spcPts val="0"/>
                        </a:spcAft>
                      </a:pPr>
                      <a:r>
                        <a:rPr lang="en-GB" sz="1400" b="1" dirty="0">
                          <a:latin typeface="Bookman Old Style"/>
                          <a:ea typeface="Calibri"/>
                          <a:cs typeface="Times New Roman"/>
                        </a:rPr>
                        <a:t>Category</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a:latin typeface="Bookman Old Style"/>
                          <a:ea typeface="Calibri"/>
                          <a:cs typeface="Times New Roman"/>
                        </a:rPr>
                        <a:t>N</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100" b="1" dirty="0" smtClean="0">
                          <a:latin typeface="Calibri"/>
                          <a:ea typeface="Calibri"/>
                          <a:cs typeface="Times New Roman"/>
                        </a:rPr>
                        <a:t>     </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err="1" smtClean="0">
                          <a:latin typeface="Bookman Old Style"/>
                          <a:ea typeface="Calibri"/>
                          <a:cs typeface="Times New Roman"/>
                        </a:rPr>
                        <a:t>Sd</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a:latin typeface="Bookman Old Style"/>
                          <a:ea typeface="Calibri"/>
                          <a:cs typeface="Times New Roman"/>
                        </a:rPr>
                        <a:t>df</a:t>
                      </a:r>
                      <a:endParaRPr lang="en-GB" sz="1100" b="1">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smtClean="0">
                          <a:latin typeface="Bookman Old Style"/>
                          <a:ea typeface="Calibri"/>
                          <a:cs typeface="Times New Roman"/>
                        </a:rPr>
                        <a:t>z-calculated</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smtClean="0">
                          <a:latin typeface="Calibri"/>
                          <a:ea typeface="Calibri"/>
                          <a:cs typeface="Times New Roman"/>
                        </a:rPr>
                        <a:t>Sig.</a:t>
                      </a:r>
                      <a:endParaRPr lang="en-GB" sz="14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b="1" dirty="0">
                          <a:latin typeface="Bookman Old Style"/>
                          <a:ea typeface="Calibri"/>
                          <a:cs typeface="Times New Roman"/>
                        </a:rPr>
                        <a:t>Remarks</a:t>
                      </a:r>
                      <a:endParaRPr lang="en-GB" sz="11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74320">
                <a:tc rowSpan="2">
                  <a:txBody>
                    <a:bodyPr/>
                    <a:lstStyle/>
                    <a:p>
                      <a:pPr marL="0" marR="0" algn="l">
                        <a:spcBef>
                          <a:spcPts val="0"/>
                        </a:spcBef>
                        <a:spcAft>
                          <a:spcPts val="0"/>
                        </a:spcAft>
                      </a:pPr>
                      <a:r>
                        <a:rPr lang="en-GB" sz="1400" b="1" dirty="0" smtClean="0">
                          <a:latin typeface="Bookman Old Style"/>
                          <a:ea typeface="Calibri"/>
                          <a:cs typeface="Times New Roman"/>
                        </a:rPr>
                        <a:t>Male teachers</a:t>
                      </a:r>
                      <a:endParaRPr lang="en-GB" sz="12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kumimoji="0" lang="en-US" sz="1800" kern="1200" dirty="0" smtClean="0">
                          <a:solidFill>
                            <a:schemeClr val="tx1"/>
                          </a:solidFill>
                          <a:latin typeface="+mn-lt"/>
                          <a:ea typeface="+mn-ea"/>
                          <a:cs typeface="+mn-cs"/>
                        </a:rPr>
                        <a:t>647</a:t>
                      </a:r>
                      <a:endParaRPr lang="en-GB" sz="11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kumimoji="0" lang="en-US" sz="1200" kern="1200" dirty="0" smtClean="0">
                          <a:solidFill>
                            <a:schemeClr val="tx1"/>
                          </a:solidFill>
                          <a:latin typeface="+mn-lt"/>
                          <a:ea typeface="+mn-ea"/>
                          <a:cs typeface="+mn-cs"/>
                        </a:rPr>
                        <a:t>21.233</a:t>
                      </a:r>
                      <a:endParaRPr lang="en-GB" sz="12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kumimoji="0" lang="en-US" sz="1200" kern="1200" dirty="0" smtClean="0">
                          <a:solidFill>
                            <a:schemeClr val="tx1"/>
                          </a:solidFill>
                          <a:latin typeface="+mn-lt"/>
                          <a:ea typeface="+mn-ea"/>
                          <a:cs typeface="+mn-cs"/>
                        </a:rPr>
                        <a:t>2.431</a:t>
                      </a:r>
                      <a:endParaRPr lang="en-GB" sz="12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rowSpan="2">
                  <a:txBody>
                    <a:bodyPr/>
                    <a:lstStyle/>
                    <a:p>
                      <a:pPr marL="0" marR="0" algn="ctr">
                        <a:spcBef>
                          <a:spcPts val="0"/>
                        </a:spcBef>
                        <a:spcAft>
                          <a:spcPts val="0"/>
                        </a:spcAft>
                      </a:pPr>
                      <a:endParaRPr lang="en-GB" sz="1400" b="1" dirty="0" smtClean="0">
                        <a:latin typeface="Bookman Old Style"/>
                        <a:ea typeface="Calibri"/>
                        <a:cs typeface="Times New Roman"/>
                      </a:endParaRPr>
                    </a:p>
                    <a:p>
                      <a:pPr marL="0" marR="0" algn="ctr">
                        <a:spcBef>
                          <a:spcPts val="0"/>
                        </a:spcBef>
                        <a:spcAft>
                          <a:spcPts val="0"/>
                        </a:spcAft>
                      </a:pPr>
                      <a:r>
                        <a:rPr lang="en-GB" sz="1400" b="1" dirty="0" smtClean="0">
                          <a:latin typeface="Bookman Old Style"/>
                          <a:ea typeface="Calibri"/>
                          <a:cs typeface="Times New Roman"/>
                        </a:rPr>
                        <a:t>sig.</a:t>
                      </a:r>
                      <a:endParaRPr lang="en-GB" sz="1100" b="1" dirty="0">
                        <a:latin typeface="Calibri"/>
                        <a:ea typeface="Calibri"/>
                        <a:cs typeface="Times New Roman"/>
                      </a:endParaRPr>
                    </a:p>
                  </a:txBody>
                  <a:tcPr marL="68580" marR="68580" marT="0" marB="0">
                    <a:lnL>
                      <a:noFill/>
                    </a:lnL>
                    <a:lnR>
                      <a:noFill/>
                    </a:lnR>
                    <a:lnT>
                      <a:noFill/>
                    </a:lnT>
                    <a:lnB>
                      <a:noFill/>
                    </a:lnB>
                  </a:tcPr>
                </a:tc>
              </a:tr>
              <a:tr h="290830">
                <a:tc vMerge="1">
                  <a:txBody>
                    <a:bodyPr/>
                    <a:lstStyle/>
                    <a:p>
                      <a:endParaRPr lang="en-GB"/>
                    </a:p>
                  </a:txBody>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200" b="1" dirty="0" smtClean="0">
                          <a:latin typeface="Bookman Old Style"/>
                          <a:ea typeface="Calibri"/>
                          <a:cs typeface="Times New Roman"/>
                        </a:rPr>
                        <a:t>1185</a:t>
                      </a:r>
                      <a:endParaRPr lang="en-GB" sz="12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b="1" dirty="0" smtClean="0">
                          <a:latin typeface="Bookman Old Style"/>
                          <a:ea typeface="Calibri"/>
                          <a:cs typeface="Times New Roman"/>
                        </a:rPr>
                        <a:t>3.11</a:t>
                      </a:r>
                      <a:endParaRPr lang="en-GB" sz="1100" b="1" dirty="0">
                        <a:latin typeface="Calibri"/>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b="1" dirty="0" smtClean="0">
                          <a:latin typeface="Bookman Old Style"/>
                          <a:ea typeface="Calibri"/>
                          <a:cs typeface="Times New Roman"/>
                        </a:rPr>
                        <a:t>0.01</a:t>
                      </a:r>
                      <a:endParaRPr lang="en-GB" sz="1100" b="1" dirty="0">
                        <a:latin typeface="Calibri"/>
                        <a:ea typeface="Calibri"/>
                        <a:cs typeface="Times New Roman"/>
                      </a:endParaRPr>
                    </a:p>
                  </a:txBody>
                  <a:tcPr marL="68580" marR="68580" marT="0" marB="0">
                    <a:lnL>
                      <a:noFill/>
                    </a:lnL>
                    <a:lnR>
                      <a:noFill/>
                    </a:lnR>
                    <a:lnT>
                      <a:noFill/>
                    </a:lnT>
                    <a:lnB>
                      <a:noFill/>
                    </a:lnB>
                  </a:tcPr>
                </a:tc>
                <a:tc vMerge="1">
                  <a:txBody>
                    <a:bodyPr/>
                    <a:lstStyle/>
                    <a:p>
                      <a:endParaRPr lang="en-GB"/>
                    </a:p>
                  </a:txBody>
                  <a:tcPr/>
                </a:tc>
              </a:tr>
              <a:tr h="391795">
                <a:tc>
                  <a:txBody>
                    <a:bodyPr/>
                    <a:lstStyle/>
                    <a:p>
                      <a:pPr marL="0" marR="0" algn="l">
                        <a:spcBef>
                          <a:spcPts val="0"/>
                        </a:spcBef>
                        <a:spcAft>
                          <a:spcPts val="0"/>
                        </a:spcAft>
                      </a:pPr>
                      <a:r>
                        <a:rPr lang="en-GB" sz="1400" b="1" dirty="0" smtClean="0">
                          <a:latin typeface="Bookman Old Style"/>
                          <a:ea typeface="Calibri"/>
                          <a:cs typeface="Times New Roman"/>
                        </a:rPr>
                        <a:t>Female teachers</a:t>
                      </a:r>
                      <a:endParaRPr lang="en-GB" sz="12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kumimoji="0" lang="en-US" sz="1800" kern="1200" dirty="0" smtClean="0">
                          <a:solidFill>
                            <a:schemeClr val="tx1"/>
                          </a:solidFill>
                          <a:latin typeface="+mn-lt"/>
                          <a:ea typeface="+mn-ea"/>
                          <a:cs typeface="+mn-cs"/>
                        </a:rPr>
                        <a:t>540</a:t>
                      </a:r>
                      <a:endParaRPr lang="en-GB" sz="11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kumimoji="0" lang="en-US" sz="1200" kern="1200" dirty="0" smtClean="0">
                          <a:solidFill>
                            <a:schemeClr val="tx1"/>
                          </a:solidFill>
                          <a:latin typeface="+mn-lt"/>
                          <a:ea typeface="+mn-ea"/>
                          <a:cs typeface="+mn-cs"/>
                        </a:rPr>
                        <a:t>15.425</a:t>
                      </a:r>
                      <a:endParaRPr lang="en-GB" sz="12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kumimoji="0" lang="en-US" sz="1200" kern="1200" dirty="0" smtClean="0">
                          <a:solidFill>
                            <a:schemeClr val="tx1"/>
                          </a:solidFill>
                          <a:latin typeface="+mn-lt"/>
                          <a:ea typeface="+mn-ea"/>
                          <a:cs typeface="+mn-cs"/>
                        </a:rPr>
                        <a:t>1.456</a:t>
                      </a:r>
                      <a:endParaRPr lang="en-GB" sz="12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400" b="1" dirty="0">
                        <a:latin typeface="Bookman Old Style"/>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b="1" dirty="0">
                          <a:latin typeface="Bookman Old Style"/>
                          <a:ea typeface="Calibri"/>
                          <a:cs typeface="Times New Roman"/>
                        </a:rPr>
                        <a:t> </a:t>
                      </a:r>
                      <a:endParaRPr lang="en-GB" sz="11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5" name="Object 1"/>
          <p:cNvGraphicFramePr>
            <a:graphicFrameLocks noChangeAspect="1"/>
          </p:cNvGraphicFramePr>
          <p:nvPr/>
        </p:nvGraphicFramePr>
        <p:xfrm>
          <a:off x="3352800" y="3898900"/>
          <a:ext cx="215900" cy="255588"/>
        </p:xfrm>
        <a:graphic>
          <a:graphicData uri="http://schemas.openxmlformats.org/presentationml/2006/ole">
            <p:oleObj spid="_x0000_s26625" name="Equation" r:id="rId3" imgW="139680" imgH="164880" progId="Equation.3">
              <p:embed/>
            </p:oleObj>
          </a:graphicData>
        </a:graphic>
      </p:graphicFrame>
      <p:sp>
        <p:nvSpPr>
          <p:cNvPr id="6" name="Slide Number Placeholder 5"/>
          <p:cNvSpPr>
            <a:spLocks noGrp="1"/>
          </p:cNvSpPr>
          <p:nvPr>
            <p:ph type="sldNum" sz="quarter" idx="12"/>
          </p:nvPr>
        </p:nvSpPr>
        <p:spPr/>
        <p:txBody>
          <a:bodyPr/>
          <a:lstStyle/>
          <a:p>
            <a:fld id="{12524CD5-893A-4218-9E8A-27C97152123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1143000" y="457200"/>
            <a:ext cx="7620000" cy="6019800"/>
          </a:xfrm>
          <a:prstGeom prst="rect">
            <a:avLst/>
          </a:prstGeom>
        </p:spPr>
        <p:txBody>
          <a:bodyPr vert="horz">
            <a:noAutofit/>
          </a:bodyPr>
          <a:lstStyle/>
          <a:p>
            <a:pPr algn="just"/>
            <a:r>
              <a:rPr lang="en-US" b="1" dirty="0" smtClean="0"/>
              <a:t>Abstract</a:t>
            </a:r>
            <a:endParaRPr lang="en-US" dirty="0" smtClean="0"/>
          </a:p>
          <a:p>
            <a:pPr algn="just"/>
            <a:r>
              <a:rPr lang="en-US" i="1" dirty="0" smtClean="0"/>
              <a:t>The study investigated the influence of teachers’ factors on disruptive </a:t>
            </a:r>
            <a:r>
              <a:rPr lang="en-US" i="1" dirty="0" err="1" smtClean="0"/>
              <a:t>behaviours</a:t>
            </a:r>
            <a:r>
              <a:rPr lang="en-US" i="1" dirty="0" smtClean="0"/>
              <a:t> of senior secondary school students in Imo state, Nigeria. Four research questions and four null hypotheses were asked. The design of the study is an ex post facto research design. The population of the study is all the 11874(1387 males and 10487 females) teachers in senior secondary school students in the 314 public secondary schools in Imo State. A stratified random sampling technique was used to draw the sample size of 1187 students using 10% of the population. A self designed instrument titled ‘Influence of Teachers’ Factors on Students Disruptive </a:t>
            </a:r>
            <a:r>
              <a:rPr lang="en-US" i="1" dirty="0" err="1" smtClean="0"/>
              <a:t>Behaviour</a:t>
            </a:r>
            <a:r>
              <a:rPr lang="en-US" i="1" dirty="0" smtClean="0"/>
              <a:t> (ITFSDB). Face and content validities were ensured. The </a:t>
            </a:r>
            <a:r>
              <a:rPr lang="en-US" i="1" dirty="0" err="1" smtClean="0"/>
              <a:t>cronbach</a:t>
            </a:r>
            <a:r>
              <a:rPr lang="en-US" i="1" dirty="0" smtClean="0"/>
              <a:t> alpha reliability was used to establish internal consistency reliability of 0.77. Mean, standard deviation, independent sample z-test and One Way Analysis of Variance were used for data analysis. It was found out that qualification and experience of teachers statistically influence disruptive </a:t>
            </a:r>
            <a:r>
              <a:rPr lang="en-US" i="1" dirty="0" err="1" smtClean="0"/>
              <a:t>behaviour</a:t>
            </a:r>
            <a:r>
              <a:rPr lang="en-US" i="1" dirty="0" smtClean="0"/>
              <a:t> of students in secondary schools in Imo State, Nigeria. It was recommended among others that the Ministry of Education and the school authority should make teacher development </a:t>
            </a:r>
            <a:r>
              <a:rPr lang="en-US" i="1" dirty="0" err="1" smtClean="0"/>
              <a:t>programme</a:t>
            </a:r>
            <a:r>
              <a:rPr lang="en-US" i="1" dirty="0" smtClean="0"/>
              <a:t> important and as a prerequisite for promotion. The school system should encourage mentor mentee relationship in order for the younger teachers to understudy the superior teachers.</a:t>
            </a:r>
            <a:endParaRPr lang="en-US" dirty="0" smtClean="0"/>
          </a:p>
          <a:p>
            <a:pPr algn="just"/>
            <a:r>
              <a:rPr lang="en-US" b="1" dirty="0" smtClean="0"/>
              <a:t>Key words: Teachers factors and disruptive </a:t>
            </a:r>
            <a:r>
              <a:rPr lang="en-US" b="1" dirty="0" err="1" smtClean="0"/>
              <a:t>behaviour</a:t>
            </a:r>
            <a:r>
              <a:rPr lang="en-US" b="1" dirty="0" smtClean="0"/>
              <a:t>.</a:t>
            </a:r>
            <a:endParaRPr lang="en-US" dirty="0"/>
          </a:p>
        </p:txBody>
      </p:sp>
      <p:sp>
        <p:nvSpPr>
          <p:cNvPr id="6" name="Slide Number Placeholder 5"/>
          <p:cNvSpPr>
            <a:spLocks noGrp="1"/>
          </p:cNvSpPr>
          <p:nvPr>
            <p:ph type="sldNum" sz="quarter" idx="12"/>
          </p:nvPr>
        </p:nvSpPr>
        <p:spPr/>
        <p:txBody>
          <a:bodyPr/>
          <a:lstStyle/>
          <a:p>
            <a:fld id="{12524CD5-893A-4218-9E8A-27C97152123D}"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381000"/>
            <a:ext cx="7315200" cy="4953000"/>
          </a:xfrm>
        </p:spPr>
        <p:txBody>
          <a:bodyPr>
            <a:normAutofit/>
          </a:bodyPr>
          <a:lstStyle/>
          <a:p>
            <a:pPr marL="0" indent="0" algn="ctr">
              <a:buNone/>
            </a:pPr>
            <a:r>
              <a:rPr lang="en-US" sz="2800" dirty="0" smtClean="0">
                <a:latin typeface="Bookman Old Style" pitchFamily="18" charset="0"/>
              </a:rPr>
              <a:t>  </a:t>
            </a:r>
            <a:r>
              <a:rPr lang="en-US" dirty="0" smtClean="0">
                <a:latin typeface="Bookman Old Style" pitchFamily="18" charset="0"/>
              </a:rPr>
              <a:t>CONCLUSION</a:t>
            </a:r>
            <a:endParaRPr lang="en-US" sz="2800" dirty="0" smtClean="0">
              <a:latin typeface="Bookman Old Style" pitchFamily="18" charset="0"/>
            </a:endParaRPr>
          </a:p>
          <a:p>
            <a:pPr marL="0" indent="0" algn="just">
              <a:buNone/>
            </a:pPr>
            <a:r>
              <a:rPr lang="en-US" sz="2800" dirty="0" smtClean="0">
                <a:latin typeface="Bookman Old Style" pitchFamily="18" charset="0"/>
              </a:rPr>
              <a:t> </a:t>
            </a:r>
            <a:r>
              <a:rPr lang="en-US" sz="2800" dirty="0" smtClean="0"/>
              <a:t>Based on the findings, it was concluded that non qualified teachers, non experienced teachers, single teachers, separated teacher, widowed, divorced and male teachers influence disruptive </a:t>
            </a:r>
            <a:r>
              <a:rPr lang="en-US" sz="2800" dirty="0" err="1" smtClean="0"/>
              <a:t>behaviours</a:t>
            </a:r>
            <a:r>
              <a:rPr lang="en-US" sz="2800" dirty="0" smtClean="0"/>
              <a:t> in secondary schools in Imo Sate, Nigeria.</a:t>
            </a:r>
          </a:p>
          <a:p>
            <a:pPr marL="0" indent="0" algn="just">
              <a:buNone/>
            </a:pPr>
            <a:endParaRPr lang="en-US" sz="28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315200" cy="6553200"/>
          </a:xfrm>
        </p:spPr>
        <p:txBody>
          <a:bodyPr>
            <a:normAutofit fontScale="85000" lnSpcReduction="20000"/>
          </a:bodyPr>
          <a:lstStyle/>
          <a:p>
            <a:pPr marL="365125" indent="-365125" algn="ctr">
              <a:buNone/>
            </a:pPr>
            <a:r>
              <a:rPr lang="en-US" sz="3300" dirty="0" smtClean="0">
                <a:latin typeface="Bookman Old Style" pitchFamily="18" charset="0"/>
              </a:rPr>
              <a:t>RECOMMENDATIONS</a:t>
            </a:r>
          </a:p>
          <a:p>
            <a:pPr marL="365125" indent="-365125" algn="just">
              <a:buNone/>
            </a:pPr>
            <a:endParaRPr lang="en-US" sz="1100" dirty="0" smtClean="0">
              <a:latin typeface="Bookman Old Style" pitchFamily="18" charset="0"/>
            </a:endParaRPr>
          </a:p>
          <a:p>
            <a:pPr lvl="0" algn="just"/>
            <a:r>
              <a:rPr lang="en-US" dirty="0" smtClean="0"/>
              <a:t>The Ministry of Education and the school authority should make teacher development </a:t>
            </a:r>
            <a:r>
              <a:rPr lang="en-US" dirty="0" err="1" smtClean="0"/>
              <a:t>programme</a:t>
            </a:r>
            <a:r>
              <a:rPr lang="en-US" dirty="0" smtClean="0"/>
              <a:t> important and as a prerequisite for promotion.</a:t>
            </a:r>
          </a:p>
          <a:p>
            <a:pPr lvl="0" algn="just"/>
            <a:r>
              <a:rPr lang="en-US" dirty="0" smtClean="0"/>
              <a:t>The school system should encourage mentor mentee relationship in order for the younger teachers to understudy their superior teachers.</a:t>
            </a:r>
          </a:p>
          <a:p>
            <a:pPr lvl="0" algn="just"/>
            <a:r>
              <a:rPr lang="en-US" dirty="0" smtClean="0"/>
              <a:t>Teachers that are single, separated, widowed and divorced should avail themselves of the opportunity of visiting the guidance and </a:t>
            </a:r>
            <a:r>
              <a:rPr lang="en-US" dirty="0" err="1" smtClean="0"/>
              <a:t>counsellor</a:t>
            </a:r>
            <a:r>
              <a:rPr lang="en-US" dirty="0" smtClean="0"/>
              <a:t> and educational administrator from time to time in order to take full control of the classroom environment and students </a:t>
            </a:r>
            <a:r>
              <a:rPr lang="en-US" dirty="0" err="1" smtClean="0"/>
              <a:t>behaviour</a:t>
            </a:r>
            <a:r>
              <a:rPr lang="en-US" dirty="0" smtClean="0"/>
              <a:t>.</a:t>
            </a:r>
          </a:p>
          <a:p>
            <a:pPr lvl="0" algn="just"/>
            <a:r>
              <a:rPr lang="en-US" dirty="0" smtClean="0"/>
              <a:t>Teachers should be advised during orientation at the point of recruitment to see themselves as disciplinarian of the students irrespective of their gender.  </a:t>
            </a:r>
          </a:p>
          <a:p>
            <a:pPr marL="365125" indent="-365125">
              <a:buNone/>
            </a:pPr>
            <a:endParaRPr lang="en-US"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bwMode="auto">
          <a:xfrm>
            <a:off x="990600" y="228600"/>
            <a:ext cx="7848600" cy="6629400"/>
          </a:xfrm>
        </p:spPr>
        <p:txBody>
          <a:bodyPr>
            <a:noAutofit/>
          </a:bodyPr>
          <a:lstStyle/>
          <a:p>
            <a:pPr algn="ctr">
              <a:buNone/>
            </a:pPr>
            <a:r>
              <a:rPr lang="en-US" sz="1900" b="1" dirty="0" smtClean="0">
                <a:latin typeface="Bookman Old Style" pitchFamily="18" charset="0"/>
              </a:rPr>
              <a:t>REFERENCES</a:t>
            </a:r>
            <a:endParaRPr lang="en-US" sz="1900" dirty="0" smtClean="0">
              <a:latin typeface="Bookman Old Style" pitchFamily="18" charset="0"/>
            </a:endParaRPr>
          </a:p>
          <a:p>
            <a:pPr marL="800100" indent="-800100" algn="just">
              <a:buNone/>
            </a:pPr>
            <a:r>
              <a:rPr lang="en-US" sz="2000" dirty="0" err="1" smtClean="0"/>
              <a:t>Adeyemo</a:t>
            </a:r>
            <a:r>
              <a:rPr lang="en-US" sz="2000" dirty="0" smtClean="0"/>
              <a:t>, S.A. (2012). The relationship between effective classroom management and students’ academic achievement. </a:t>
            </a:r>
            <a:r>
              <a:rPr lang="en-US" sz="2000" i="1" dirty="0" smtClean="0"/>
              <a:t>European Journal of Educational Studies. 4(3). </a:t>
            </a:r>
            <a:r>
              <a:rPr lang="en-US" sz="2000" dirty="0" smtClean="0"/>
              <a:t>Retrieved 12</a:t>
            </a:r>
            <a:r>
              <a:rPr lang="en-US" sz="2000" baseline="30000" dirty="0" smtClean="0"/>
              <a:t>th</a:t>
            </a:r>
            <a:r>
              <a:rPr lang="en-US" sz="2000" dirty="0" smtClean="0"/>
              <a:t> April 2016, from </a:t>
            </a:r>
            <a:r>
              <a:rPr lang="en-US" sz="2000" u="sng" dirty="0" smtClean="0">
                <a:hlinkClick r:id="rId2"/>
              </a:rPr>
              <a:t>http://ozelacademy.com/ejes%204.3-6.pdf</a:t>
            </a:r>
            <a:r>
              <a:rPr lang="en-US" sz="2000" dirty="0" smtClean="0"/>
              <a:t> </a:t>
            </a:r>
          </a:p>
          <a:p>
            <a:pPr marL="800100" indent="-800100" algn="just">
              <a:buNone/>
            </a:pPr>
            <a:r>
              <a:rPr lang="en-US" sz="2000" dirty="0" err="1" smtClean="0"/>
              <a:t>Azim</a:t>
            </a:r>
            <a:r>
              <a:rPr lang="en-US" sz="2000" dirty="0" smtClean="0"/>
              <a:t>, M.T., </a:t>
            </a:r>
            <a:r>
              <a:rPr lang="en-US" sz="2000" dirty="0" err="1" smtClean="0"/>
              <a:t>Haque</a:t>
            </a:r>
            <a:r>
              <a:rPr lang="en-US" sz="2000" dirty="0" smtClean="0"/>
              <a:t>, M.M., &amp; </a:t>
            </a:r>
            <a:r>
              <a:rPr lang="en-US" sz="2000" dirty="0" err="1" smtClean="0"/>
              <a:t>Chowdhury</a:t>
            </a:r>
            <a:r>
              <a:rPr lang="en-US" sz="2000" dirty="0" smtClean="0"/>
              <a:t>, R.A. (2013). Gender, marital status and job satisfaction an empirical study. </a:t>
            </a:r>
            <a:r>
              <a:rPr lang="en-US" sz="2000" i="1" dirty="0" smtClean="0"/>
              <a:t>International Review of Management and Business </a:t>
            </a:r>
            <a:r>
              <a:rPr lang="en-US" sz="2000" i="1" dirty="0" err="1" smtClean="0"/>
              <a:t>Resea</a:t>
            </a:r>
            <a:r>
              <a:rPr lang="en-US" sz="2000" i="1" dirty="0" smtClean="0"/>
              <a:t>. </a:t>
            </a:r>
            <a:r>
              <a:rPr lang="en-US" sz="2000" dirty="0" smtClean="0"/>
              <a:t>2(2), 1-11. Retrieved 8</a:t>
            </a:r>
            <a:r>
              <a:rPr lang="en-US" sz="2000" baseline="30000" dirty="0" smtClean="0"/>
              <a:t>th</a:t>
            </a:r>
            <a:r>
              <a:rPr lang="en-US" sz="2000" dirty="0" smtClean="0"/>
              <a:t> April 2016, from </a:t>
            </a:r>
            <a:r>
              <a:rPr lang="en-US" sz="2000" u="sng" dirty="0" smtClean="0">
                <a:hlinkClick r:id="rId3"/>
              </a:rPr>
              <a:t>http://irmbrjournal.com/papers/1372422726.pdf</a:t>
            </a:r>
            <a:endParaRPr lang="en-US" sz="2000" dirty="0" smtClean="0"/>
          </a:p>
          <a:p>
            <a:pPr marL="800100" indent="-800100" algn="just">
              <a:buNone/>
            </a:pPr>
            <a:r>
              <a:rPr lang="en-US" sz="2000" dirty="0" err="1" smtClean="0"/>
              <a:t>Bosco</a:t>
            </a:r>
            <a:r>
              <a:rPr lang="en-US" sz="2000" dirty="0" smtClean="0"/>
              <a:t>, S.M., &amp; </a:t>
            </a:r>
            <a:r>
              <a:rPr lang="en-US" sz="2000" dirty="0" err="1" smtClean="0"/>
              <a:t>Bianco</a:t>
            </a:r>
            <a:r>
              <a:rPr lang="en-US" sz="2000" dirty="0" smtClean="0"/>
              <a:t>, C.A. (2015).</a:t>
            </a:r>
            <a:r>
              <a:rPr lang="en-US" sz="2000" i="1" dirty="0" smtClean="0"/>
              <a:t> Influence of maternal work patterns and socioeconomic status on Gen Y Lifestyle choice.</a:t>
            </a:r>
            <a:r>
              <a:rPr lang="en-US" sz="2000" dirty="0" smtClean="0"/>
              <a:t> Retrieved 5</a:t>
            </a:r>
            <a:r>
              <a:rPr lang="en-US" sz="2000" baseline="30000" dirty="0" smtClean="0"/>
              <a:t>th</a:t>
            </a:r>
            <a:r>
              <a:rPr lang="en-US" sz="2000" dirty="0" smtClean="0"/>
              <a:t> December 2015 from jcd.sagepub.com/content/32/2/165.abstract. The Curators of the University of Missouri.</a:t>
            </a:r>
          </a:p>
          <a:p>
            <a:pPr marL="800100" indent="-800100" algn="just">
              <a:buNone/>
            </a:pPr>
            <a:r>
              <a:rPr lang="en-US" sz="2000" dirty="0" smtClean="0"/>
              <a:t>Honolulu Community College (</a:t>
            </a:r>
            <a:r>
              <a:rPr lang="en-US" sz="2000" dirty="0" err="1" smtClean="0"/>
              <a:t>n.d</a:t>
            </a:r>
            <a:r>
              <a:rPr lang="en-US" sz="2000" dirty="0" smtClean="0"/>
              <a:t>). </a:t>
            </a:r>
            <a:r>
              <a:rPr lang="en-US" sz="2000" i="1" dirty="0" smtClean="0"/>
              <a:t>disruptive </a:t>
            </a:r>
            <a:r>
              <a:rPr lang="en-US" sz="2000" i="1" dirty="0" err="1" smtClean="0"/>
              <a:t>behaviour</a:t>
            </a:r>
            <a:r>
              <a:rPr lang="en-US" sz="2000" i="1" dirty="0" smtClean="0"/>
              <a:t> policy.</a:t>
            </a:r>
            <a:r>
              <a:rPr lang="en-US" sz="2000" dirty="0" smtClean="0"/>
              <a:t> Retrieved 7</a:t>
            </a:r>
            <a:r>
              <a:rPr lang="en-US" sz="2000" baseline="30000" dirty="0" smtClean="0"/>
              <a:t>th</a:t>
            </a:r>
            <a:r>
              <a:rPr lang="en-US" sz="2000" dirty="0" smtClean="0"/>
              <a:t> April 2016, from </a:t>
            </a:r>
            <a:r>
              <a:rPr lang="en-US" sz="2000" u="sng" dirty="0" smtClean="0">
                <a:hlinkClick r:id="rId4"/>
              </a:rPr>
              <a:t>www.honolulu.hawaii.edu/facdev/guidebk/policies/disruptive.htm</a:t>
            </a:r>
            <a:r>
              <a:rPr lang="en-US" sz="2000" dirty="0" smtClean="0"/>
              <a:t>  </a:t>
            </a:r>
          </a:p>
          <a:p>
            <a:pPr>
              <a:buNone/>
            </a:pPr>
            <a:endParaRPr lang="en-US" sz="1900" b="1"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620000" cy="6248400"/>
          </a:xfrm>
        </p:spPr>
        <p:txBody>
          <a:bodyPr>
            <a:normAutofit fontScale="92500" lnSpcReduction="20000"/>
          </a:bodyPr>
          <a:lstStyle/>
          <a:p>
            <a:pPr marL="711200" indent="-711200" algn="ctr">
              <a:lnSpc>
                <a:spcPct val="110000"/>
              </a:lnSpc>
              <a:buNone/>
            </a:pPr>
            <a:r>
              <a:rPr lang="en-US" b="1" dirty="0" smtClean="0">
                <a:latin typeface="Bookman Old Style" pitchFamily="18" charset="0"/>
              </a:rPr>
              <a:t>REFERENCES CONT’D</a:t>
            </a:r>
            <a:endParaRPr lang="en-US" dirty="0" smtClean="0">
              <a:latin typeface="Bookman Old Style" pitchFamily="18" charset="0"/>
            </a:endParaRPr>
          </a:p>
          <a:p>
            <a:pPr marL="685800" indent="-685800" algn="just">
              <a:buNone/>
            </a:pPr>
            <a:r>
              <a:rPr lang="en-US" sz="2000" dirty="0" smtClean="0"/>
              <a:t>Kari, J. (2013). </a:t>
            </a:r>
            <a:r>
              <a:rPr lang="en-US" sz="2000" i="1" dirty="0" smtClean="0"/>
              <a:t>Educators experience with disruption </a:t>
            </a:r>
            <a:r>
              <a:rPr lang="en-US" sz="2000" i="1" dirty="0" err="1" smtClean="0"/>
              <a:t>behaviour</a:t>
            </a:r>
            <a:r>
              <a:rPr lang="en-US" sz="2000" i="1" dirty="0" smtClean="0"/>
              <a:t> in the classroom. </a:t>
            </a:r>
            <a:r>
              <a:rPr lang="en-US" sz="2000" dirty="0" smtClean="0"/>
              <a:t>Masters in Social Works, Clinical Research Paper Present to the Faculty of the School of Social Work, St. Catherine University and St. Thomas St. Paul, Minnesota. Retrieved 25</a:t>
            </a:r>
            <a:r>
              <a:rPr lang="en-US" sz="2000" baseline="30000" dirty="0" smtClean="0"/>
              <a:t>th</a:t>
            </a:r>
            <a:r>
              <a:rPr lang="en-US" sz="2000" dirty="0" smtClean="0"/>
              <a:t> April 2016, from </a:t>
            </a:r>
            <a:r>
              <a:rPr lang="en-US" sz="2000" u="sng" dirty="0" smtClean="0">
                <a:hlinkClick r:id="rId2"/>
              </a:rPr>
              <a:t>http://sophia.stkate.edu/cgi/viewcontent.cgi?article=1201&amp;context=msw_papers</a:t>
            </a:r>
            <a:r>
              <a:rPr lang="en-US" sz="2000" dirty="0" smtClean="0"/>
              <a:t> </a:t>
            </a:r>
          </a:p>
          <a:p>
            <a:pPr marL="685800" indent="-685800" algn="just">
              <a:buNone/>
            </a:pPr>
            <a:r>
              <a:rPr lang="en-US" sz="2000" dirty="0" err="1" smtClean="0"/>
              <a:t>Kizlik</a:t>
            </a:r>
            <a:r>
              <a:rPr lang="en-US" sz="2000" dirty="0" smtClean="0"/>
              <a:t>, B. (2014). </a:t>
            </a:r>
            <a:r>
              <a:rPr lang="en-US" sz="2000" i="1" dirty="0" smtClean="0"/>
              <a:t>Effective classroom management and managing student students conduct.</a:t>
            </a:r>
            <a:r>
              <a:rPr lang="en-US" sz="2000" dirty="0" smtClean="0"/>
              <a:t> Retrieved 15</a:t>
            </a:r>
            <a:r>
              <a:rPr lang="en-US" sz="2000" baseline="30000" dirty="0" smtClean="0"/>
              <a:t>th</a:t>
            </a:r>
            <a:r>
              <a:rPr lang="en-US" sz="2000" dirty="0" smtClean="0"/>
              <a:t> April 2016 from </a:t>
            </a:r>
            <a:r>
              <a:rPr lang="en-US" sz="2000" u="sng" dirty="0" smtClean="0">
                <a:hlinkClick r:id="rId3"/>
              </a:rPr>
              <a:t>http://www.adprima.com/managing.htm</a:t>
            </a:r>
            <a:r>
              <a:rPr lang="en-US" sz="2000" dirty="0" smtClean="0"/>
              <a:t> </a:t>
            </a:r>
          </a:p>
          <a:p>
            <a:pPr marL="685800" indent="-685800" algn="just">
              <a:buNone/>
            </a:pPr>
            <a:r>
              <a:rPr lang="en-US" sz="2000" dirty="0" smtClean="0"/>
              <a:t>Lynn’s Learning (2013). </a:t>
            </a:r>
            <a:r>
              <a:rPr lang="en-US" sz="2000" i="1" dirty="0" smtClean="0"/>
              <a:t> Disruptive </a:t>
            </a:r>
            <a:r>
              <a:rPr lang="en-US" sz="2000" i="1" dirty="0" err="1" smtClean="0"/>
              <a:t>behaviour</a:t>
            </a:r>
            <a:r>
              <a:rPr lang="en-US" sz="2000" i="1" dirty="0" smtClean="0"/>
              <a:t> in the classroom: Causes &amp; what to do. </a:t>
            </a:r>
            <a:r>
              <a:rPr lang="en-US" sz="2000" dirty="0" smtClean="0"/>
              <a:t>Retrieved 11</a:t>
            </a:r>
            <a:r>
              <a:rPr lang="en-US" sz="2000" baseline="30000" dirty="0" smtClean="0"/>
              <a:t>th</a:t>
            </a:r>
            <a:r>
              <a:rPr lang="en-US" sz="2000" dirty="0" smtClean="0"/>
              <a:t> April 2016, from</a:t>
            </a:r>
            <a:r>
              <a:rPr lang="en-US" sz="2000" i="1" dirty="0" smtClean="0"/>
              <a:t> </a:t>
            </a:r>
            <a:r>
              <a:rPr lang="en-US" sz="2000" i="1" u="sng" dirty="0" smtClean="0">
                <a:hlinkClick r:id="rId4"/>
              </a:rPr>
              <a:t>http://lynnslearning.com.au/disruptive-behavior-in-the-classroom-causes-what-to-do/</a:t>
            </a:r>
            <a:r>
              <a:rPr lang="en-US" sz="2000" i="1" dirty="0" smtClean="0"/>
              <a:t> </a:t>
            </a:r>
            <a:endParaRPr lang="en-US" sz="2000" dirty="0" smtClean="0"/>
          </a:p>
          <a:p>
            <a:pPr marL="685800" indent="-685800" algn="just">
              <a:buNone/>
            </a:pPr>
            <a:r>
              <a:rPr lang="en-US" sz="2000" dirty="0" smtClean="0"/>
              <a:t>Miami University (2106). </a:t>
            </a:r>
            <a:r>
              <a:rPr lang="en-US" sz="2000" i="1" dirty="0" smtClean="0"/>
              <a:t>Disruptive classroom </a:t>
            </a:r>
            <a:r>
              <a:rPr lang="en-US" sz="2000" i="1" dirty="0" err="1" smtClean="0"/>
              <a:t>behaviour</a:t>
            </a:r>
            <a:r>
              <a:rPr lang="en-US" sz="2000" i="1" dirty="0" smtClean="0"/>
              <a:t>.</a:t>
            </a:r>
            <a:r>
              <a:rPr lang="en-US" sz="2000" dirty="0" smtClean="0"/>
              <a:t> Division of Student Affairs Ethics &amp; Student Conflict Resolution. Retrieved 11</a:t>
            </a:r>
            <a:r>
              <a:rPr lang="en-US" sz="2000" baseline="30000" dirty="0" smtClean="0"/>
              <a:t>th</a:t>
            </a:r>
            <a:r>
              <a:rPr lang="en-US" sz="2000" dirty="0" smtClean="0"/>
              <a:t> April 2016, from </a:t>
            </a:r>
            <a:r>
              <a:rPr lang="en-US" sz="2000" u="sng" dirty="0" smtClean="0">
                <a:hlinkClick r:id="rId5"/>
              </a:rPr>
              <a:t>http://miamioh.edu/student-life/oescr/faculty/disruptive-classroom-behavior/index.html</a:t>
            </a:r>
            <a:r>
              <a:rPr lang="en-US" sz="2000" dirty="0" smtClean="0"/>
              <a:t>. </a:t>
            </a:r>
          </a:p>
          <a:p>
            <a:pPr marL="685800" indent="-685800" algn="just">
              <a:buNone/>
            </a:pPr>
            <a:r>
              <a:rPr lang="en-US" sz="2000" dirty="0" smtClean="0"/>
              <a:t>Ministry of Education, Guyana (2015). </a:t>
            </a:r>
            <a:r>
              <a:rPr lang="en-US" sz="2000" i="1" dirty="0" smtClean="0"/>
              <a:t>Negatives of disruptive </a:t>
            </a:r>
            <a:r>
              <a:rPr lang="en-US" sz="2000" i="1" dirty="0" err="1" smtClean="0"/>
              <a:t>behaviour</a:t>
            </a:r>
            <a:r>
              <a:rPr lang="en-US" sz="2000" i="1" dirty="0" smtClean="0"/>
              <a:t> in the classroom. </a:t>
            </a:r>
            <a:r>
              <a:rPr lang="en-US" sz="2000" dirty="0" smtClean="0"/>
              <a:t>Retrieved 13</a:t>
            </a:r>
            <a:r>
              <a:rPr lang="en-US" sz="2000" baseline="30000" dirty="0" smtClean="0"/>
              <a:t>th</a:t>
            </a:r>
            <a:r>
              <a:rPr lang="en-US" sz="2000" dirty="0" smtClean="0"/>
              <a:t> April 2016, from </a:t>
            </a:r>
            <a:r>
              <a:rPr lang="en-US" sz="2000" u="sng" dirty="0" smtClean="0">
                <a:hlinkClick r:id="rId6"/>
              </a:rPr>
              <a:t>http://web.moeguyana.org/index.php/teachers/tips-for-teaching/item/1674-negatives-of-disruptive-behavior-in-the-classroom</a:t>
            </a: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12524CD5-893A-4218-9E8A-27C97152123D}"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295400"/>
            <a:ext cx="7239000" cy="2743200"/>
          </a:xfrm>
        </p:spPr>
        <p:txBody>
          <a:bodyPr>
            <a:normAutofit/>
          </a:bodyPr>
          <a:lstStyle/>
          <a:p>
            <a:endParaRPr lang="en-US" sz="2400" dirty="0" smtClean="0">
              <a:latin typeface="Bookman Old Style" pitchFamily="18" charset="0"/>
            </a:endParaRPr>
          </a:p>
          <a:p>
            <a:pPr>
              <a:buNone/>
            </a:pPr>
            <a:endParaRPr lang="en-US" sz="2400" dirty="0" smtClean="0">
              <a:latin typeface="Bookman Old Style" pitchFamily="18" charset="0"/>
            </a:endParaRPr>
          </a:p>
          <a:p>
            <a:pPr>
              <a:buNone/>
            </a:pPr>
            <a:endParaRPr lang="en-US" sz="1600" dirty="0" smtClean="0">
              <a:latin typeface="Bookman Old Style" pitchFamily="18" charset="0"/>
            </a:endParaRPr>
          </a:p>
          <a:p>
            <a:pPr algn="ctr">
              <a:buNone/>
            </a:pPr>
            <a:r>
              <a:rPr lang="en-US" sz="4000" b="1" dirty="0" smtClean="0">
                <a:latin typeface="Bookman Old Style" pitchFamily="18" charset="0"/>
              </a:rPr>
              <a:t>THANKS FOR LISTENING</a:t>
            </a:r>
          </a:p>
          <a:p>
            <a:pPr>
              <a:buNone/>
            </a:pPr>
            <a:endParaRPr lang="en-US" sz="2400" b="1" dirty="0">
              <a:latin typeface="Bookman Old Style" pitchFamily="18" charset="0"/>
            </a:endParaRPr>
          </a:p>
        </p:txBody>
      </p:sp>
      <p:sp>
        <p:nvSpPr>
          <p:cNvPr id="6" name="Slide Number Placeholder 5"/>
          <p:cNvSpPr>
            <a:spLocks noGrp="1"/>
          </p:cNvSpPr>
          <p:nvPr>
            <p:ph type="sldNum" sz="quarter" idx="12"/>
          </p:nvPr>
        </p:nvSpPr>
        <p:spPr/>
        <p:txBody>
          <a:bodyPr/>
          <a:lstStyle/>
          <a:p>
            <a:fld id="{12524CD5-893A-4218-9E8A-27C97152123D}"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620000" cy="6324600"/>
          </a:xfrm>
        </p:spPr>
        <p:txBody>
          <a:bodyPr>
            <a:normAutofit/>
          </a:bodyPr>
          <a:lstStyle/>
          <a:p>
            <a:pPr algn="ctr">
              <a:lnSpc>
                <a:spcPct val="120000"/>
              </a:lnSpc>
              <a:buNone/>
            </a:pPr>
            <a:r>
              <a:rPr lang="en-US" sz="3900" dirty="0" smtClean="0">
                <a:latin typeface="Bookman Old Style" pitchFamily="18" charset="0"/>
              </a:rPr>
              <a:t>BACKGROUND TO THE STUDY</a:t>
            </a:r>
          </a:p>
          <a:p>
            <a:pPr marL="539750" indent="-539750" algn="just">
              <a:lnSpc>
                <a:spcPct val="120000"/>
              </a:lnSpc>
              <a:buFont typeface="Wingdings" pitchFamily="2" charset="2"/>
              <a:buChar char="v"/>
            </a:pPr>
            <a:r>
              <a:rPr lang="en-US" sz="3400" dirty="0" smtClean="0">
                <a:latin typeface="Bookman Old Style" pitchFamily="18" charset="0"/>
              </a:rPr>
              <a:t>Disruptive students </a:t>
            </a:r>
            <a:r>
              <a:rPr lang="en-US" sz="3400" dirty="0" err="1" smtClean="0">
                <a:latin typeface="Bookman Old Style" pitchFamily="18" charset="0"/>
              </a:rPr>
              <a:t>behaviour</a:t>
            </a:r>
            <a:r>
              <a:rPr lang="en-US" sz="3400" dirty="0" smtClean="0">
                <a:latin typeface="Bookman Old Style" pitchFamily="18" charset="0"/>
              </a:rPr>
              <a:t>  </a:t>
            </a:r>
          </a:p>
          <a:p>
            <a:pPr marL="539750" indent="-539750" algn="just">
              <a:lnSpc>
                <a:spcPct val="120000"/>
              </a:lnSpc>
              <a:buFont typeface="Wingdings" pitchFamily="2" charset="2"/>
              <a:buChar char="v"/>
            </a:pPr>
            <a:r>
              <a:rPr lang="en-US" sz="3400" dirty="0" smtClean="0">
                <a:latin typeface="Bookman Old Style" pitchFamily="18" charset="0"/>
              </a:rPr>
              <a:t>Teacher experience</a:t>
            </a:r>
          </a:p>
          <a:p>
            <a:pPr marL="539750" indent="-539750" algn="just">
              <a:lnSpc>
                <a:spcPct val="120000"/>
              </a:lnSpc>
              <a:buFont typeface="Wingdings" pitchFamily="2" charset="2"/>
              <a:buChar char="v"/>
            </a:pPr>
            <a:r>
              <a:rPr lang="en-US" sz="3400" dirty="0" smtClean="0">
                <a:latin typeface="Bookman Old Style" pitchFamily="18" charset="0"/>
              </a:rPr>
              <a:t>Teacher qualification</a:t>
            </a:r>
          </a:p>
          <a:p>
            <a:pPr marL="539750" indent="-539750" algn="just">
              <a:lnSpc>
                <a:spcPct val="120000"/>
              </a:lnSpc>
              <a:buFont typeface="Wingdings" pitchFamily="2" charset="2"/>
              <a:buChar char="v"/>
            </a:pPr>
            <a:r>
              <a:rPr lang="en-US" sz="3400" dirty="0" smtClean="0">
                <a:latin typeface="Bookman Old Style" pitchFamily="18" charset="0"/>
              </a:rPr>
              <a:t>Teacher gender</a:t>
            </a:r>
          </a:p>
        </p:txBody>
      </p:sp>
      <p:sp>
        <p:nvSpPr>
          <p:cNvPr id="4" name="Slide Number Placeholder 3"/>
          <p:cNvSpPr>
            <a:spLocks noGrp="1"/>
          </p:cNvSpPr>
          <p:nvPr>
            <p:ph type="sldNum" sz="quarter" idx="12"/>
          </p:nvPr>
        </p:nvSpPr>
        <p:spPr/>
        <p:txBody>
          <a:bodyPr/>
          <a:lstStyle/>
          <a:p>
            <a:fld id="{12524CD5-893A-4218-9E8A-27C97152123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09600"/>
            <a:ext cx="7467600" cy="6019800"/>
          </a:xfrm>
        </p:spPr>
        <p:txBody>
          <a:bodyPr>
            <a:normAutofit/>
          </a:bodyPr>
          <a:lstStyle/>
          <a:p>
            <a:pPr algn="ctr">
              <a:buNone/>
            </a:pPr>
            <a:r>
              <a:rPr lang="en-US" dirty="0" smtClean="0">
                <a:latin typeface="Bookman Old Style" pitchFamily="18" charset="0"/>
              </a:rPr>
              <a:t>STATEMENT OF THE PROBLEM</a:t>
            </a:r>
          </a:p>
          <a:p>
            <a:pPr algn="ctr">
              <a:buNone/>
            </a:pPr>
            <a:r>
              <a:rPr lang="en-US" b="1" dirty="0" smtClean="0">
                <a:latin typeface="Bookman Old Style" pitchFamily="18" charset="0"/>
              </a:rPr>
              <a:t>Ideal teacher</a:t>
            </a:r>
          </a:p>
          <a:p>
            <a:pPr marL="544513" indent="-544513" algn="just">
              <a:buFont typeface="Wingdings" pitchFamily="2" charset="2"/>
              <a:buChar char="v"/>
            </a:pPr>
            <a:r>
              <a:rPr lang="en-US" sz="2800" dirty="0" smtClean="0">
                <a:latin typeface="Bookman Old Style" pitchFamily="18" charset="0"/>
              </a:rPr>
              <a:t>Character molder</a:t>
            </a:r>
          </a:p>
          <a:p>
            <a:pPr marL="544513" indent="-544513" algn="just">
              <a:buFont typeface="Wingdings" pitchFamily="2" charset="2"/>
              <a:buChar char="v"/>
            </a:pPr>
            <a:endParaRPr lang="en-US" sz="1100" dirty="0" smtClean="0">
              <a:latin typeface="Bookman Old Style" pitchFamily="18" charset="0"/>
            </a:endParaRPr>
          </a:p>
          <a:p>
            <a:pPr marL="544513" indent="-544513" algn="just">
              <a:buFont typeface="Wingdings" pitchFamily="2" charset="2"/>
              <a:buChar char="v"/>
            </a:pPr>
            <a:r>
              <a:rPr lang="en-US" sz="2800" dirty="0" smtClean="0">
                <a:latin typeface="Bookman Old Style" pitchFamily="18" charset="0"/>
              </a:rPr>
              <a:t>Curriculum implementer</a:t>
            </a:r>
          </a:p>
          <a:p>
            <a:pPr marL="544513" indent="-544513" algn="just">
              <a:buFont typeface="Wingdings" pitchFamily="2" charset="2"/>
              <a:buChar char="v"/>
            </a:pPr>
            <a:endParaRPr lang="en-US" sz="1200" dirty="0" smtClean="0">
              <a:latin typeface="Bookman Old Style" pitchFamily="18" charset="0"/>
            </a:endParaRPr>
          </a:p>
          <a:p>
            <a:pPr marL="544513" indent="-544513" algn="just">
              <a:buFont typeface="Wingdings" pitchFamily="2" charset="2"/>
              <a:buChar char="v"/>
            </a:pPr>
            <a:r>
              <a:rPr lang="en-US" sz="2800" dirty="0" smtClean="0">
                <a:latin typeface="Bookman Old Style" pitchFamily="18" charset="0"/>
              </a:rPr>
              <a:t>Role model</a:t>
            </a:r>
          </a:p>
          <a:p>
            <a:pPr marL="544513" indent="-544513" algn="just">
              <a:buNone/>
            </a:pPr>
            <a:r>
              <a:rPr lang="en-US" sz="2800" b="1" dirty="0" smtClean="0">
                <a:latin typeface="Bookman Old Style" pitchFamily="18" charset="0"/>
              </a:rPr>
              <a:t>				Anomaly</a:t>
            </a:r>
          </a:p>
          <a:p>
            <a:pPr marL="544513" indent="-544513" algn="just">
              <a:buFont typeface="Wingdings" pitchFamily="2" charset="2"/>
              <a:buChar char="v"/>
            </a:pPr>
            <a:r>
              <a:rPr lang="en-US" sz="2800" dirty="0" smtClean="0">
                <a:latin typeface="Bookman Old Style" pitchFamily="18" charset="0"/>
              </a:rPr>
              <a:t> Cheater in the classroom</a:t>
            </a:r>
          </a:p>
          <a:p>
            <a:pPr marL="544513" indent="-544513" algn="just">
              <a:buFont typeface="Wingdings" pitchFamily="2" charset="2"/>
              <a:buChar char="v"/>
            </a:pPr>
            <a:r>
              <a:rPr lang="en-US" sz="2800" dirty="0" smtClean="0">
                <a:latin typeface="Bookman Old Style" pitchFamily="18" charset="0"/>
              </a:rPr>
              <a:t>Deceiver in the classroom</a:t>
            </a:r>
          </a:p>
          <a:p>
            <a:pPr marL="544513" indent="-544513" algn="just">
              <a:buFont typeface="Wingdings" pitchFamily="2" charset="2"/>
              <a:buChar char="v"/>
            </a:pPr>
            <a:r>
              <a:rPr lang="en-US" sz="2800" dirty="0" smtClean="0">
                <a:latin typeface="Bookman Old Style" pitchFamily="18" charset="0"/>
              </a:rPr>
              <a:t>Immoral act encourager  </a:t>
            </a:r>
            <a:endParaRPr lang="en-US" sz="28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467600" cy="6629400"/>
          </a:xfrm>
        </p:spPr>
        <p:txBody>
          <a:bodyPr>
            <a:normAutofit fontScale="85000" lnSpcReduction="20000"/>
          </a:bodyPr>
          <a:lstStyle/>
          <a:p>
            <a:pPr algn="ctr">
              <a:buNone/>
            </a:pPr>
            <a:r>
              <a:rPr lang="en-US" dirty="0" smtClean="0">
                <a:latin typeface="Bookman Old Style" pitchFamily="18" charset="0"/>
              </a:rPr>
              <a:t>AIM/OBJECTIVES OF THE STUDY</a:t>
            </a:r>
          </a:p>
          <a:p>
            <a:pPr algn="just">
              <a:buNone/>
            </a:pPr>
            <a:endParaRPr lang="en-US" sz="1300" dirty="0" smtClean="0">
              <a:latin typeface="Bookman Old Style" pitchFamily="18" charset="0"/>
            </a:endParaRPr>
          </a:p>
          <a:p>
            <a:pPr algn="just">
              <a:buNone/>
            </a:pPr>
            <a:r>
              <a:rPr lang="en-US" dirty="0" smtClean="0"/>
              <a:t>  The aim of this study is to examine the influence of teacher factors on disruptive </a:t>
            </a:r>
            <a:r>
              <a:rPr lang="en-US" dirty="0" err="1" smtClean="0"/>
              <a:t>behaviours</a:t>
            </a:r>
            <a:r>
              <a:rPr lang="en-US" dirty="0" smtClean="0"/>
              <a:t> among senior school students in Imo State, Nigeria. Specifically put, the study sought to:</a:t>
            </a:r>
          </a:p>
          <a:p>
            <a:pPr lvl="0" algn="just"/>
            <a:r>
              <a:rPr lang="en-US" dirty="0" smtClean="0"/>
              <a:t>Find out the extent teachers qualifications influence disruptive </a:t>
            </a:r>
            <a:r>
              <a:rPr lang="en-US" dirty="0" err="1" smtClean="0"/>
              <a:t>behaviour</a:t>
            </a:r>
            <a:r>
              <a:rPr lang="en-US" dirty="0" smtClean="0"/>
              <a:t> among senior secondary school students in Imo State, Nigeria.</a:t>
            </a:r>
          </a:p>
          <a:p>
            <a:pPr lvl="0" algn="just"/>
            <a:r>
              <a:rPr lang="en-US" dirty="0" smtClean="0"/>
              <a:t>Ascertain the extent teacher’s experience influence disruptive </a:t>
            </a:r>
            <a:r>
              <a:rPr lang="en-US" dirty="0" err="1" smtClean="0"/>
              <a:t>behaviour</a:t>
            </a:r>
            <a:r>
              <a:rPr lang="en-US" dirty="0" smtClean="0"/>
              <a:t> among senior secondary school students in Imo State, Nigeria.</a:t>
            </a:r>
          </a:p>
          <a:p>
            <a:pPr lvl="0" algn="just"/>
            <a:r>
              <a:rPr lang="en-US" dirty="0" smtClean="0"/>
              <a:t>Investigate the extent teacher’s marital status influence disruptive </a:t>
            </a:r>
            <a:r>
              <a:rPr lang="en-US" dirty="0" err="1" smtClean="0"/>
              <a:t>behaviour</a:t>
            </a:r>
            <a:r>
              <a:rPr lang="en-US" dirty="0" smtClean="0"/>
              <a:t> among senior secondary school students in Imo State, Nigeria.</a:t>
            </a:r>
          </a:p>
          <a:p>
            <a:pPr lvl="0" algn="just"/>
            <a:r>
              <a:rPr lang="en-US" dirty="0" smtClean="0"/>
              <a:t>Examine the extent teacher’s gender influence disruptive </a:t>
            </a:r>
            <a:r>
              <a:rPr lang="en-US" dirty="0" err="1" smtClean="0"/>
              <a:t>behaviour</a:t>
            </a:r>
            <a:r>
              <a:rPr lang="en-US" dirty="0" smtClean="0"/>
              <a:t> among senior secondary school students in Imo State, Nigeria.</a:t>
            </a:r>
          </a:p>
          <a:p>
            <a:pPr algn="just">
              <a:buFont typeface="Wingdings" pitchFamily="2" charset="2"/>
              <a:buChar char="v"/>
            </a:pPr>
            <a:endParaRPr lang="en-US" dirty="0" smtClean="0">
              <a:latin typeface="Bookman Old Style" pitchFamily="18" charset="0"/>
            </a:endParaRPr>
          </a:p>
          <a:p>
            <a:pPr>
              <a:buFont typeface="Wingdings" pitchFamily="2" charset="2"/>
              <a:buChar char="v"/>
            </a:pPr>
            <a:endParaRPr lang="en-US" dirty="0" smtClean="0">
              <a:latin typeface="Bookman Old Style" pitchFamily="18" charset="0"/>
            </a:endParaRPr>
          </a:p>
          <a:p>
            <a:pPr algn="ctr"/>
            <a:endParaRPr lang="en-US"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543800" cy="6629400"/>
          </a:xfrm>
        </p:spPr>
        <p:txBody>
          <a:bodyPr>
            <a:normAutofit/>
          </a:bodyPr>
          <a:lstStyle/>
          <a:p>
            <a:pPr algn="ctr">
              <a:buNone/>
            </a:pPr>
            <a:r>
              <a:rPr lang="en-US" sz="4500" dirty="0" smtClean="0">
                <a:latin typeface="Bookman Old Style" pitchFamily="18" charset="0"/>
              </a:rPr>
              <a:t>RESEARCH QUESTIONS</a:t>
            </a:r>
          </a:p>
          <a:p>
            <a:pPr marL="0" indent="0" algn="just">
              <a:buNone/>
            </a:pPr>
            <a:r>
              <a:rPr lang="en-US" sz="2400" dirty="0" smtClean="0">
                <a:latin typeface="Bookman Old Style" pitchFamily="18" charset="0"/>
              </a:rPr>
              <a:t>Based on the purpose of the study, the following research questions guided the study:</a:t>
            </a:r>
          </a:p>
          <a:p>
            <a:pPr lvl="0" algn="just"/>
            <a:r>
              <a:rPr lang="en-US" sz="2400" dirty="0" smtClean="0"/>
              <a:t>To what extent does teacher’s qualification influence disruptive </a:t>
            </a:r>
            <a:r>
              <a:rPr lang="en-US" sz="2400" dirty="0" err="1" smtClean="0"/>
              <a:t>behaviour</a:t>
            </a:r>
            <a:r>
              <a:rPr lang="en-US" sz="2400" dirty="0" smtClean="0"/>
              <a:t> among senior secondary school students in Imo State, Nigeria?</a:t>
            </a:r>
          </a:p>
          <a:p>
            <a:pPr lvl="0" algn="just"/>
            <a:r>
              <a:rPr lang="en-US" sz="2400" dirty="0" smtClean="0"/>
              <a:t>To what extent does teacher’s experience influence disruptive </a:t>
            </a:r>
            <a:r>
              <a:rPr lang="en-US" sz="2400" dirty="0" err="1" smtClean="0"/>
              <a:t>behaviour</a:t>
            </a:r>
            <a:r>
              <a:rPr lang="en-US" sz="2400" dirty="0" smtClean="0"/>
              <a:t> among senior secondary school students in Imo State, Nigeria?</a:t>
            </a:r>
          </a:p>
          <a:p>
            <a:pPr lvl="0" algn="just"/>
            <a:r>
              <a:rPr lang="en-US" sz="2400" dirty="0" smtClean="0"/>
              <a:t>To what extent does teacher’s marital status influence disruptive </a:t>
            </a:r>
            <a:r>
              <a:rPr lang="en-US" sz="2400" dirty="0" err="1" smtClean="0"/>
              <a:t>behaviour</a:t>
            </a:r>
            <a:r>
              <a:rPr lang="en-US" sz="2400" dirty="0" smtClean="0"/>
              <a:t> among senior secondary school students in Imo State, Nigeria?</a:t>
            </a:r>
          </a:p>
          <a:p>
            <a:pPr lvl="0" algn="just"/>
            <a:r>
              <a:rPr lang="en-US" sz="2400" dirty="0" smtClean="0"/>
              <a:t>To what extent does teacher’s gender influence disruptive </a:t>
            </a:r>
            <a:r>
              <a:rPr lang="en-US" sz="2400" dirty="0" err="1" smtClean="0"/>
              <a:t>behaviour</a:t>
            </a:r>
            <a:r>
              <a:rPr lang="en-US" sz="2400" dirty="0" smtClean="0"/>
              <a:t> among senior secondary school students in Imo State, Nigeria?</a:t>
            </a:r>
          </a:p>
          <a:p>
            <a:pPr algn="just">
              <a:buFont typeface="Wingdings" pitchFamily="2" charset="2"/>
              <a:buChar char="Ø"/>
            </a:pPr>
            <a:endParaRPr lang="en-US"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772400" cy="6629400"/>
          </a:xfrm>
        </p:spPr>
        <p:txBody>
          <a:bodyPr>
            <a:noAutofit/>
          </a:bodyPr>
          <a:lstStyle/>
          <a:p>
            <a:pPr algn="ctr">
              <a:buNone/>
            </a:pPr>
            <a:r>
              <a:rPr lang="en-US" sz="2800" dirty="0" smtClean="0">
                <a:latin typeface="Bookman Old Style" pitchFamily="18" charset="0"/>
              </a:rPr>
              <a:t>HYPOTHESES</a:t>
            </a:r>
          </a:p>
          <a:p>
            <a:pPr marL="712788" indent="-712788" algn="just">
              <a:buNone/>
            </a:pPr>
            <a:r>
              <a:rPr lang="en-US" sz="1900" dirty="0" smtClean="0">
                <a:latin typeface="Bookman Old Style" pitchFamily="18" charset="0"/>
              </a:rPr>
              <a:t>The following hypotheses were tested at 0.05 alpha level</a:t>
            </a:r>
          </a:p>
          <a:p>
            <a:pPr algn="just"/>
            <a:r>
              <a:rPr lang="en-US" sz="2000" dirty="0" smtClean="0"/>
              <a:t>1) There no significant difference between the extent teacher’s qualification influence disruptive </a:t>
            </a:r>
            <a:r>
              <a:rPr lang="en-US" sz="2000" dirty="0" err="1" smtClean="0"/>
              <a:t>behaviour</a:t>
            </a:r>
            <a:r>
              <a:rPr lang="en-US" sz="2000" dirty="0" smtClean="0"/>
              <a:t> among senior secondary school students in Imo State, Nigeria.</a:t>
            </a:r>
          </a:p>
          <a:p>
            <a:pPr lvl="0" algn="just"/>
            <a:r>
              <a:rPr lang="en-US" sz="2000" dirty="0" smtClean="0"/>
              <a:t>There is no significant difference between the extent teachers’ experience influence disruptive </a:t>
            </a:r>
            <a:r>
              <a:rPr lang="en-US" sz="2000" dirty="0" err="1" smtClean="0"/>
              <a:t>behaviour</a:t>
            </a:r>
            <a:r>
              <a:rPr lang="en-US" sz="2000" dirty="0" smtClean="0"/>
              <a:t> among senior secondary school students in Imo State, Nigeria.</a:t>
            </a:r>
          </a:p>
          <a:p>
            <a:pPr lvl="0" algn="just"/>
            <a:r>
              <a:rPr lang="en-US" sz="2000" dirty="0" smtClean="0"/>
              <a:t>There is no significant difference between the extent teachers’ marital status influence disruptive </a:t>
            </a:r>
            <a:r>
              <a:rPr lang="en-US" sz="2000" dirty="0" err="1" smtClean="0"/>
              <a:t>behaviour</a:t>
            </a:r>
            <a:r>
              <a:rPr lang="en-US" sz="2000" dirty="0" smtClean="0"/>
              <a:t> among senior secondary school students in Imo State, Nigeria.</a:t>
            </a:r>
          </a:p>
          <a:p>
            <a:pPr lvl="0" algn="just"/>
            <a:r>
              <a:rPr lang="en-US" sz="2000" dirty="0" smtClean="0"/>
              <a:t>There is no significant difference between the extent teacher’s gender influence disruptive </a:t>
            </a:r>
            <a:r>
              <a:rPr lang="en-US" sz="2000" dirty="0" err="1" smtClean="0"/>
              <a:t>behaviour</a:t>
            </a:r>
            <a:r>
              <a:rPr lang="en-US" sz="2000" dirty="0" smtClean="0"/>
              <a:t> among senior secondary school students in Imo State, Nigeria.</a:t>
            </a:r>
          </a:p>
          <a:p>
            <a:pPr algn="just">
              <a:buFont typeface="Wingdings" pitchFamily="2" charset="2"/>
              <a:buChar char="ü"/>
            </a:pPr>
            <a:endParaRPr lang="en-US" sz="19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543800" cy="5257800"/>
          </a:xfrm>
        </p:spPr>
        <p:txBody>
          <a:bodyPr/>
          <a:lstStyle/>
          <a:p>
            <a:pPr algn="ctr">
              <a:buNone/>
            </a:pPr>
            <a:r>
              <a:rPr lang="en-US" dirty="0" smtClean="0">
                <a:latin typeface="Bookman Old Style" pitchFamily="18" charset="0"/>
              </a:rPr>
              <a:t>SIGNIFICANCE OF THE STUDY</a:t>
            </a:r>
          </a:p>
          <a:p>
            <a:pPr marL="719138" indent="-719138" algn="just">
              <a:buFont typeface="Wingdings" pitchFamily="2" charset="2"/>
              <a:buChar char="v"/>
            </a:pPr>
            <a:endParaRPr lang="en-US" sz="1600" dirty="0" smtClean="0">
              <a:latin typeface="Bookman Old Style" pitchFamily="18" charset="0"/>
            </a:endParaRPr>
          </a:p>
          <a:p>
            <a:pPr marL="719138" indent="-719138" algn="just">
              <a:buFont typeface="Wingdings" pitchFamily="2" charset="2"/>
              <a:buChar char="v"/>
            </a:pPr>
            <a:r>
              <a:rPr lang="en-US" sz="2800" dirty="0" smtClean="0">
                <a:latin typeface="Bookman Old Style" pitchFamily="18" charset="0"/>
              </a:rPr>
              <a:t>The Ministry of Education will benefit from the findings of the study.</a:t>
            </a:r>
          </a:p>
          <a:p>
            <a:pPr marL="719138" indent="-719138" algn="just">
              <a:buNone/>
            </a:pPr>
            <a:endParaRPr lang="en-US" sz="1400" dirty="0" smtClean="0">
              <a:latin typeface="Bookman Old Style" pitchFamily="18" charset="0"/>
            </a:endParaRPr>
          </a:p>
          <a:p>
            <a:pPr marL="719138" indent="-719138" algn="just">
              <a:buFont typeface="Wingdings" pitchFamily="2" charset="2"/>
              <a:buChar char="v"/>
            </a:pPr>
            <a:r>
              <a:rPr lang="en-US" sz="2800" dirty="0" smtClean="0">
                <a:latin typeface="Bookman Old Style" pitchFamily="18" charset="0"/>
              </a:rPr>
              <a:t>Educational planners will benefit from the study.</a:t>
            </a:r>
          </a:p>
          <a:p>
            <a:pPr marL="719138" indent="-719138" algn="just">
              <a:buNone/>
            </a:pPr>
            <a:endParaRPr lang="en-US" sz="1200" dirty="0" smtClean="0">
              <a:latin typeface="Bookman Old Style" pitchFamily="18" charset="0"/>
            </a:endParaRPr>
          </a:p>
          <a:p>
            <a:pPr marL="719138" indent="-719138" algn="just">
              <a:buFont typeface="Wingdings" pitchFamily="2" charset="2"/>
              <a:buChar char="v"/>
            </a:pPr>
            <a:r>
              <a:rPr lang="en-US" sz="2800" dirty="0" smtClean="0">
                <a:latin typeface="Bookman Old Style" pitchFamily="18" charset="0"/>
              </a:rPr>
              <a:t>It will help principals to  improvement maintenance culture in the school</a:t>
            </a:r>
            <a:endParaRPr lang="en-US" sz="28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696200" cy="6629400"/>
          </a:xfrm>
        </p:spPr>
        <p:txBody>
          <a:bodyPr>
            <a:noAutofit/>
          </a:bodyPr>
          <a:lstStyle/>
          <a:p>
            <a:pPr algn="ctr">
              <a:buNone/>
            </a:pPr>
            <a:r>
              <a:rPr lang="en-US" sz="2000" dirty="0" smtClean="0">
                <a:latin typeface="Bookman Old Style" pitchFamily="18" charset="0"/>
              </a:rPr>
              <a:t>REVIEW OF RELATED LITERATURE</a:t>
            </a:r>
          </a:p>
          <a:p>
            <a:pPr marL="1588" indent="-1588" algn="just">
              <a:buNone/>
            </a:pPr>
            <a:r>
              <a:rPr lang="en-US" sz="2000" dirty="0" smtClean="0">
                <a:latin typeface="Bookman Old Style" pitchFamily="18" charset="0"/>
              </a:rPr>
              <a:t> The literature review was done under the following subheadings:</a:t>
            </a:r>
          </a:p>
          <a:p>
            <a:r>
              <a:rPr lang="en-US" sz="2400" dirty="0" smtClean="0">
                <a:latin typeface="Bookman Old Style" pitchFamily="18" charset="0"/>
              </a:rPr>
              <a:t>Concept of disruptive </a:t>
            </a:r>
            <a:r>
              <a:rPr lang="en-US" sz="2400" dirty="0" err="1" smtClean="0">
                <a:latin typeface="Bookman Old Style" pitchFamily="18" charset="0"/>
              </a:rPr>
              <a:t>behaviour</a:t>
            </a:r>
            <a:endParaRPr lang="en-US" sz="2400" dirty="0" smtClean="0">
              <a:latin typeface="Bookman Old Style" pitchFamily="18" charset="0"/>
            </a:endParaRPr>
          </a:p>
          <a:p>
            <a:pPr>
              <a:buNone/>
            </a:pPr>
            <a:endParaRPr lang="en-US" sz="2400" dirty="0" smtClean="0">
              <a:latin typeface="Bookman Old Style" pitchFamily="18" charset="0"/>
            </a:endParaRPr>
          </a:p>
          <a:p>
            <a:r>
              <a:rPr lang="en-US" sz="2400" dirty="0" smtClean="0">
                <a:latin typeface="Bookman Old Style" pitchFamily="18" charset="0"/>
              </a:rPr>
              <a:t>Concept of a teacher</a:t>
            </a:r>
          </a:p>
          <a:p>
            <a:pPr>
              <a:buNone/>
            </a:pPr>
            <a:endParaRPr lang="en-US" sz="2400" dirty="0" smtClean="0">
              <a:latin typeface="Bookman Old Style" pitchFamily="18" charset="0"/>
            </a:endParaRPr>
          </a:p>
          <a:p>
            <a:r>
              <a:rPr lang="en-US" sz="2400" dirty="0" smtClean="0">
                <a:latin typeface="Bookman Old Style" pitchFamily="18" charset="0"/>
              </a:rPr>
              <a:t>Experience of a teacher</a:t>
            </a:r>
          </a:p>
          <a:p>
            <a:pPr>
              <a:buNone/>
            </a:pPr>
            <a:endParaRPr lang="en-US" sz="2400" dirty="0" smtClean="0">
              <a:latin typeface="Bookman Old Style" pitchFamily="18" charset="0"/>
            </a:endParaRPr>
          </a:p>
          <a:p>
            <a:r>
              <a:rPr lang="en-US" sz="2400" dirty="0" smtClean="0">
                <a:latin typeface="Bookman Old Style" pitchFamily="18" charset="0"/>
              </a:rPr>
              <a:t>Qualification of a teacher</a:t>
            </a:r>
          </a:p>
          <a:p>
            <a:pPr>
              <a:buNone/>
            </a:pPr>
            <a:endParaRPr lang="en-US" sz="2400" dirty="0" smtClean="0">
              <a:latin typeface="Bookman Old Style" pitchFamily="18" charset="0"/>
            </a:endParaRPr>
          </a:p>
          <a:p>
            <a:r>
              <a:rPr lang="en-US" sz="2400" dirty="0" smtClean="0">
                <a:latin typeface="Bookman Old Style" pitchFamily="18" charset="0"/>
              </a:rPr>
              <a:t>Gender of a teacher </a:t>
            </a:r>
            <a:endParaRPr lang="en-US" sz="2400" dirty="0">
              <a:latin typeface="Bookman Old Style" pitchFamily="18" charset="0"/>
            </a:endParaRPr>
          </a:p>
        </p:txBody>
      </p:sp>
      <p:sp>
        <p:nvSpPr>
          <p:cNvPr id="4" name="Slide Number Placeholder 3"/>
          <p:cNvSpPr>
            <a:spLocks noGrp="1"/>
          </p:cNvSpPr>
          <p:nvPr>
            <p:ph type="sldNum" sz="quarter" idx="12"/>
          </p:nvPr>
        </p:nvSpPr>
        <p:spPr/>
        <p:txBody>
          <a:bodyPr/>
          <a:lstStyle/>
          <a:p>
            <a:fld id="{12524CD5-893A-4218-9E8A-27C97152123D}"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1432</TotalTime>
  <Words>1835</Words>
  <Application>Microsoft Office PowerPoint</Application>
  <PresentationFormat>On-screen Show (4:3)</PresentationFormat>
  <Paragraphs>295</Paragraphs>
  <Slides>24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Solstice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FIDELIS</dc:creator>
  <cp:lastModifiedBy>Muhammad Asif</cp:lastModifiedBy>
  <cp:revision>116</cp:revision>
  <dcterms:created xsi:type="dcterms:W3CDTF">2016-04-10T14:23:23Z</dcterms:created>
  <dcterms:modified xsi:type="dcterms:W3CDTF">2016-06-20T05:28:55Z</dcterms:modified>
</cp:coreProperties>
</file>