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321" r:id="rId2"/>
    <p:sldId id="258" r:id="rId3"/>
    <p:sldId id="317" r:id="rId4"/>
    <p:sldId id="285" r:id="rId5"/>
    <p:sldId id="298" r:id="rId6"/>
    <p:sldId id="336" r:id="rId7"/>
    <p:sldId id="330" r:id="rId8"/>
    <p:sldId id="30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9900"/>
    <a:srgbClr val="B08600"/>
    <a:srgbClr val="FFC269"/>
    <a:srgbClr val="FFE48F"/>
    <a:srgbClr val="FFCF37"/>
    <a:srgbClr val="FFEBCD"/>
    <a:srgbClr val="FFF1DD"/>
    <a:srgbClr val="FFCA7D"/>
    <a:srgbClr val="99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4660"/>
  </p:normalViewPr>
  <p:slideViewPr>
    <p:cSldViewPr>
      <p:cViewPr>
        <p:scale>
          <a:sx n="66" d="100"/>
          <a:sy n="66" d="100"/>
        </p:scale>
        <p:origin x="-143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12102746303053592"/>
          <c:y val="6.6457044431946208E-2"/>
          <c:w val="0.76515151515151703"/>
          <c:h val="0.901785714285714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81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3366FF">
                      <a:shade val="30000"/>
                      <a:satMod val="115000"/>
                    </a:srgbClr>
                  </a:gs>
                  <a:gs pos="50000">
                    <a:srgbClr val="3366FF">
                      <a:shade val="67500"/>
                      <a:satMod val="115000"/>
                    </a:srgbClr>
                  </a:gs>
                  <a:gs pos="100000">
                    <a:srgbClr val="3366FF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cat>
            <c:strRef>
              <c:f>Sheet1!$A$2:$A$5</c:f>
              <c:strCache>
                <c:ptCount val="3"/>
                <c:pt idx="0">
                  <c:v>wawancara</c:v>
                </c:pt>
                <c:pt idx="1">
                  <c:v>observasi</c:v>
                </c:pt>
                <c:pt idx="2">
                  <c:v>dokumentasi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0.35000000000000026</c:v>
                </c:pt>
                <c:pt idx="1">
                  <c:v>0.35000000000000026</c:v>
                </c:pt>
                <c:pt idx="2">
                  <c:v>0.35000000000000026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tx1"/>
    </a:solidFill>
    <a:ln w="28575"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8CA69-3DB1-42CD-808A-D41CD01024E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4C3948-6861-4B92-B947-ED9661AE15A1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en-US" sz="1800" b="0" dirty="0" smtClean="0">
              <a:solidFill>
                <a:schemeClr val="tx1"/>
              </a:solidFill>
              <a:latin typeface="Copperplate Gothic Bold" pitchFamily="34" charset="0"/>
            </a:rPr>
            <a:t>METHODS RESERCH</a:t>
          </a:r>
          <a:endParaRPr lang="en-US" sz="1800" b="0" dirty="0">
            <a:solidFill>
              <a:schemeClr val="tx1"/>
            </a:solidFill>
            <a:latin typeface="Copperplate Gothic Bold" pitchFamily="34" charset="0"/>
          </a:endParaRPr>
        </a:p>
      </dgm:t>
    </dgm:pt>
    <dgm:pt modelId="{14AD41AB-A1C9-4030-9932-14EDA30FE7C8}" type="parTrans" cxnId="{FD249AE4-1481-4555-804B-F0AF8A51AE99}">
      <dgm:prSet/>
      <dgm:spPr/>
      <dgm:t>
        <a:bodyPr/>
        <a:lstStyle/>
        <a:p>
          <a:endParaRPr lang="en-US"/>
        </a:p>
      </dgm:t>
    </dgm:pt>
    <dgm:pt modelId="{969B80E2-6927-41DE-B43F-87F69F1C7A39}" type="sibTrans" cxnId="{FD249AE4-1481-4555-804B-F0AF8A51AE99}">
      <dgm:prSet/>
      <dgm:spPr/>
      <dgm:t>
        <a:bodyPr/>
        <a:lstStyle/>
        <a:p>
          <a:endParaRPr lang="en-US"/>
        </a:p>
      </dgm:t>
    </dgm:pt>
    <dgm:pt modelId="{743BAB27-9B0A-48DB-A30D-51F7B3BDCD9E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en-AU" sz="2400" dirty="0" smtClean="0">
              <a:solidFill>
                <a:schemeClr val="tx1"/>
              </a:solidFill>
              <a:latin typeface="+mj-lt"/>
            </a:rPr>
            <a:t>Location</a:t>
          </a:r>
          <a:endParaRPr lang="en-US" sz="2400" b="0" dirty="0">
            <a:solidFill>
              <a:schemeClr val="tx1"/>
            </a:solidFill>
            <a:latin typeface="+mj-lt"/>
          </a:endParaRPr>
        </a:p>
      </dgm:t>
    </dgm:pt>
    <dgm:pt modelId="{97D423AB-9052-4C9B-BBC7-1C19AC49448F}" type="parTrans" cxnId="{AA48B7E8-082E-41FD-B3C2-02C34B66A694}">
      <dgm:prSet/>
      <dgm:spPr/>
      <dgm:t>
        <a:bodyPr/>
        <a:lstStyle/>
        <a:p>
          <a:endParaRPr lang="en-US"/>
        </a:p>
      </dgm:t>
    </dgm:pt>
    <dgm:pt modelId="{97F89A3C-1E30-4F6C-B71F-7A49F92FD06E}" type="sibTrans" cxnId="{AA48B7E8-082E-41FD-B3C2-02C34B66A694}">
      <dgm:prSet/>
      <dgm:spPr/>
      <dgm:t>
        <a:bodyPr/>
        <a:lstStyle/>
        <a:p>
          <a:endParaRPr lang="en-US"/>
        </a:p>
      </dgm:t>
    </dgm:pt>
    <dgm:pt modelId="{4676851C-0202-4084-A762-9768E298A6B4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n-AU" sz="1800" dirty="0" smtClean="0"/>
            <a:t>This research is a descriptive and naturalistic paradigm approach  </a:t>
          </a:r>
          <a:endParaRPr lang="en-US" sz="1800" dirty="0"/>
        </a:p>
      </dgm:t>
    </dgm:pt>
    <dgm:pt modelId="{92D90428-BAE5-476D-B943-CA9320E3CF6C}" type="parTrans" cxnId="{57305D77-E06A-471D-995E-51499B2A0920}">
      <dgm:prSet/>
      <dgm:spPr/>
      <dgm:t>
        <a:bodyPr/>
        <a:lstStyle/>
        <a:p>
          <a:endParaRPr lang="en-US"/>
        </a:p>
      </dgm:t>
    </dgm:pt>
    <dgm:pt modelId="{6F0F518A-1F6A-48E6-93C5-E27618A66E59}" type="sibTrans" cxnId="{57305D77-E06A-471D-995E-51499B2A0920}">
      <dgm:prSet/>
      <dgm:spPr/>
      <dgm:t>
        <a:bodyPr/>
        <a:lstStyle/>
        <a:p>
          <a:endParaRPr lang="en-US"/>
        </a:p>
      </dgm:t>
    </dgm:pt>
    <dgm:pt modelId="{8BD0F62B-513F-4B92-A3ED-00A626760F6B}">
      <dgm:prSet custT="1"/>
      <dgm:spPr/>
      <dgm:t>
        <a:bodyPr/>
        <a:lstStyle/>
        <a:p>
          <a:r>
            <a:rPr lang="en-AU" sz="1600" dirty="0" smtClean="0"/>
            <a:t>with consideration of Makassar Municipal including large cities that have a heterogeneous population.</a:t>
          </a:r>
          <a:endParaRPr lang="en-US" sz="1600" dirty="0"/>
        </a:p>
      </dgm:t>
    </dgm:pt>
    <dgm:pt modelId="{D8705F9A-A06C-49F5-957E-2A4E5CC12B97}" type="parTrans" cxnId="{50E20F96-4438-4EC3-8C9D-2C89A2776D64}">
      <dgm:prSet/>
      <dgm:spPr/>
      <dgm:t>
        <a:bodyPr/>
        <a:lstStyle/>
        <a:p>
          <a:endParaRPr lang="en-US"/>
        </a:p>
      </dgm:t>
    </dgm:pt>
    <dgm:pt modelId="{E5987AEC-E9CE-447C-A866-4C7F03AA432E}" type="sibTrans" cxnId="{50E20F96-4438-4EC3-8C9D-2C89A2776D64}">
      <dgm:prSet/>
      <dgm:spPr/>
      <dgm:t>
        <a:bodyPr/>
        <a:lstStyle/>
        <a:p>
          <a:endParaRPr lang="en-US"/>
        </a:p>
      </dgm:t>
    </dgm:pt>
    <dgm:pt modelId="{F4F85B61-B5DF-4041-B93F-5F5525697CBC}" type="pres">
      <dgm:prSet presAssocID="{F718CA69-3DB1-42CD-808A-D41CD01024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10E0B4-7B0B-451F-8345-ABC93E1CF6B7}" type="pres">
      <dgm:prSet presAssocID="{FD4C3948-6861-4B92-B947-ED9661AE15A1}" presName="linNode" presStyleCnt="0"/>
      <dgm:spPr/>
    </dgm:pt>
    <dgm:pt modelId="{030EAF5A-978D-4496-BC0C-C44F5DB0D6E0}" type="pres">
      <dgm:prSet presAssocID="{FD4C3948-6861-4B92-B947-ED9661AE15A1}" presName="parentText" presStyleLbl="node1" presStyleIdx="0" presStyleCnt="4" custScaleX="72796" custScaleY="188803" custLinFactY="28673" custLinFactNeighborX="-4702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F3F2E-05A3-4A2D-90C2-2B29B888D6EB}" type="pres">
      <dgm:prSet presAssocID="{969B80E2-6927-41DE-B43F-87F69F1C7A39}" presName="sp" presStyleCnt="0"/>
      <dgm:spPr/>
    </dgm:pt>
    <dgm:pt modelId="{4809F847-87AB-4747-B501-9E3F5DF53DAF}" type="pres">
      <dgm:prSet presAssocID="{4676851C-0202-4084-A762-9768E298A6B4}" presName="linNode" presStyleCnt="0"/>
      <dgm:spPr/>
    </dgm:pt>
    <dgm:pt modelId="{906D608D-1774-4620-BEFE-493C2C7224CD}" type="pres">
      <dgm:prSet presAssocID="{4676851C-0202-4084-A762-9768E298A6B4}" presName="parentText" presStyleLbl="node1" presStyleIdx="1" presStyleCnt="4" custScaleX="176244" custScaleY="251822" custLinFactNeighborX="26247" custLinFactNeighborY="-913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10FB1-31E5-4549-BF46-18239195B12B}" type="pres">
      <dgm:prSet presAssocID="{6F0F518A-1F6A-48E6-93C5-E27618A66E59}" presName="sp" presStyleCnt="0"/>
      <dgm:spPr/>
    </dgm:pt>
    <dgm:pt modelId="{B7B8DE2E-D330-48F7-A9CC-6F318C39A863}" type="pres">
      <dgm:prSet presAssocID="{743BAB27-9B0A-48DB-A30D-51F7B3BDCD9E}" presName="linNode" presStyleCnt="0"/>
      <dgm:spPr/>
    </dgm:pt>
    <dgm:pt modelId="{E272EB9A-DA07-4A5E-B5F9-5D0B185F7C97}" type="pres">
      <dgm:prSet presAssocID="{743BAB27-9B0A-48DB-A30D-51F7B3BDCD9E}" presName="parentText" presStyleLbl="node1" presStyleIdx="2" presStyleCnt="4" custScaleX="75591" custScaleY="231729" custLinFactY="24571" custLinFactNeighborX="-4702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DCB5A-A580-4F7F-9460-728EC8028902}" type="pres">
      <dgm:prSet presAssocID="{97F89A3C-1E30-4F6C-B71F-7A49F92FD06E}" presName="sp" presStyleCnt="0"/>
      <dgm:spPr/>
    </dgm:pt>
    <dgm:pt modelId="{9F201B5C-D789-41BB-BDA5-48D0904BD8DB}" type="pres">
      <dgm:prSet presAssocID="{8BD0F62B-513F-4B92-A3ED-00A626760F6B}" presName="linNode" presStyleCnt="0"/>
      <dgm:spPr/>
    </dgm:pt>
    <dgm:pt modelId="{B40FEEA1-023B-4132-AA8C-F99D3EDA90E0}" type="pres">
      <dgm:prSet presAssocID="{8BD0F62B-513F-4B92-A3ED-00A626760F6B}" presName="parentText" presStyleLbl="node1" presStyleIdx="3" presStyleCnt="4" custScaleX="173264" custScaleY="237815" custLinFactY="-38424" custLinFactNeighborX="2861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A471CE-25ED-4AE3-9AE5-58FDE5A00CEA}" type="presOf" srcId="{743BAB27-9B0A-48DB-A30D-51F7B3BDCD9E}" destId="{E272EB9A-DA07-4A5E-B5F9-5D0B185F7C97}" srcOrd="0" destOrd="0" presId="urn:microsoft.com/office/officeart/2005/8/layout/vList5"/>
    <dgm:cxn modelId="{FD249AE4-1481-4555-804B-F0AF8A51AE99}" srcId="{F718CA69-3DB1-42CD-808A-D41CD01024E2}" destId="{FD4C3948-6861-4B92-B947-ED9661AE15A1}" srcOrd="0" destOrd="0" parTransId="{14AD41AB-A1C9-4030-9932-14EDA30FE7C8}" sibTransId="{969B80E2-6927-41DE-B43F-87F69F1C7A39}"/>
    <dgm:cxn modelId="{57305D77-E06A-471D-995E-51499B2A0920}" srcId="{F718CA69-3DB1-42CD-808A-D41CD01024E2}" destId="{4676851C-0202-4084-A762-9768E298A6B4}" srcOrd="1" destOrd="0" parTransId="{92D90428-BAE5-476D-B943-CA9320E3CF6C}" sibTransId="{6F0F518A-1F6A-48E6-93C5-E27618A66E59}"/>
    <dgm:cxn modelId="{37A1DFB4-F640-47E8-BFD9-B4033BC09C4A}" type="presOf" srcId="{4676851C-0202-4084-A762-9768E298A6B4}" destId="{906D608D-1774-4620-BEFE-493C2C7224CD}" srcOrd="0" destOrd="0" presId="urn:microsoft.com/office/officeart/2005/8/layout/vList5"/>
    <dgm:cxn modelId="{8EE8A118-91C8-419F-AE58-BBB8339F55AD}" type="presOf" srcId="{FD4C3948-6861-4B92-B947-ED9661AE15A1}" destId="{030EAF5A-978D-4496-BC0C-C44F5DB0D6E0}" srcOrd="0" destOrd="0" presId="urn:microsoft.com/office/officeart/2005/8/layout/vList5"/>
    <dgm:cxn modelId="{D5BC1C64-A0DC-467F-82CC-0B0E479B3DFB}" type="presOf" srcId="{F718CA69-3DB1-42CD-808A-D41CD01024E2}" destId="{F4F85B61-B5DF-4041-B93F-5F5525697CBC}" srcOrd="0" destOrd="0" presId="urn:microsoft.com/office/officeart/2005/8/layout/vList5"/>
    <dgm:cxn modelId="{B5BAF5D8-C78F-4C2E-BAC5-5C7771669DBE}" type="presOf" srcId="{8BD0F62B-513F-4B92-A3ED-00A626760F6B}" destId="{B40FEEA1-023B-4132-AA8C-F99D3EDA90E0}" srcOrd="0" destOrd="0" presId="urn:microsoft.com/office/officeart/2005/8/layout/vList5"/>
    <dgm:cxn modelId="{AA48B7E8-082E-41FD-B3C2-02C34B66A694}" srcId="{F718CA69-3DB1-42CD-808A-D41CD01024E2}" destId="{743BAB27-9B0A-48DB-A30D-51F7B3BDCD9E}" srcOrd="2" destOrd="0" parTransId="{97D423AB-9052-4C9B-BBC7-1C19AC49448F}" sibTransId="{97F89A3C-1E30-4F6C-B71F-7A49F92FD06E}"/>
    <dgm:cxn modelId="{50E20F96-4438-4EC3-8C9D-2C89A2776D64}" srcId="{F718CA69-3DB1-42CD-808A-D41CD01024E2}" destId="{8BD0F62B-513F-4B92-A3ED-00A626760F6B}" srcOrd="3" destOrd="0" parTransId="{D8705F9A-A06C-49F5-957E-2A4E5CC12B97}" sibTransId="{E5987AEC-E9CE-447C-A866-4C7F03AA432E}"/>
    <dgm:cxn modelId="{D91BAA9A-948C-474A-8996-4241A66F46E2}" type="presParOf" srcId="{F4F85B61-B5DF-4041-B93F-5F5525697CBC}" destId="{BC10E0B4-7B0B-451F-8345-ABC93E1CF6B7}" srcOrd="0" destOrd="0" presId="urn:microsoft.com/office/officeart/2005/8/layout/vList5"/>
    <dgm:cxn modelId="{C4329299-299D-40E0-83D1-00EC33BABBA9}" type="presParOf" srcId="{BC10E0B4-7B0B-451F-8345-ABC93E1CF6B7}" destId="{030EAF5A-978D-4496-BC0C-C44F5DB0D6E0}" srcOrd="0" destOrd="0" presId="urn:microsoft.com/office/officeart/2005/8/layout/vList5"/>
    <dgm:cxn modelId="{948E92FD-BF3A-4DE1-A15A-AAC48641ADAC}" type="presParOf" srcId="{F4F85B61-B5DF-4041-B93F-5F5525697CBC}" destId="{9C5F3F2E-05A3-4A2D-90C2-2B29B888D6EB}" srcOrd="1" destOrd="0" presId="urn:microsoft.com/office/officeart/2005/8/layout/vList5"/>
    <dgm:cxn modelId="{B6078A63-D5D0-4F29-BF7E-827BC752CCBE}" type="presParOf" srcId="{F4F85B61-B5DF-4041-B93F-5F5525697CBC}" destId="{4809F847-87AB-4747-B501-9E3F5DF53DAF}" srcOrd="2" destOrd="0" presId="urn:microsoft.com/office/officeart/2005/8/layout/vList5"/>
    <dgm:cxn modelId="{3835B489-C97C-4F88-BAC1-69A4B75BE0B8}" type="presParOf" srcId="{4809F847-87AB-4747-B501-9E3F5DF53DAF}" destId="{906D608D-1774-4620-BEFE-493C2C7224CD}" srcOrd="0" destOrd="0" presId="urn:microsoft.com/office/officeart/2005/8/layout/vList5"/>
    <dgm:cxn modelId="{572BB78C-8742-4B5D-9FE6-55DD6D17F97A}" type="presParOf" srcId="{F4F85B61-B5DF-4041-B93F-5F5525697CBC}" destId="{86710FB1-31E5-4549-BF46-18239195B12B}" srcOrd="3" destOrd="0" presId="urn:microsoft.com/office/officeart/2005/8/layout/vList5"/>
    <dgm:cxn modelId="{85FDBFEC-F4CB-451C-A395-64713773CF62}" type="presParOf" srcId="{F4F85B61-B5DF-4041-B93F-5F5525697CBC}" destId="{B7B8DE2E-D330-48F7-A9CC-6F318C39A863}" srcOrd="4" destOrd="0" presId="urn:microsoft.com/office/officeart/2005/8/layout/vList5"/>
    <dgm:cxn modelId="{89CE4244-BBE9-4C47-BAF0-6A6DE9A11FAC}" type="presParOf" srcId="{B7B8DE2E-D330-48F7-A9CC-6F318C39A863}" destId="{E272EB9A-DA07-4A5E-B5F9-5D0B185F7C97}" srcOrd="0" destOrd="0" presId="urn:microsoft.com/office/officeart/2005/8/layout/vList5"/>
    <dgm:cxn modelId="{DED25B06-6695-435F-BE0F-28A2870E75DE}" type="presParOf" srcId="{F4F85B61-B5DF-4041-B93F-5F5525697CBC}" destId="{D42DCB5A-A580-4F7F-9460-728EC8028902}" srcOrd="5" destOrd="0" presId="urn:microsoft.com/office/officeart/2005/8/layout/vList5"/>
    <dgm:cxn modelId="{0AEEA4B6-DA9A-4D87-AF7D-4A430FAA9D5D}" type="presParOf" srcId="{F4F85B61-B5DF-4041-B93F-5F5525697CBC}" destId="{9F201B5C-D789-41BB-BDA5-48D0904BD8DB}" srcOrd="6" destOrd="0" presId="urn:microsoft.com/office/officeart/2005/8/layout/vList5"/>
    <dgm:cxn modelId="{F901604C-56E1-43C0-8E96-4FDAA0D17D68}" type="presParOf" srcId="{9F201B5C-D789-41BB-BDA5-48D0904BD8DB}" destId="{B40FEEA1-023B-4132-AA8C-F99D3EDA90E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9A28C2-2AF3-4F01-99AC-E2EF79C3E91C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0AD60A9-01D0-4225-8F43-BC544264E057}">
      <dgm:prSet phldrT="[Text]" custT="1"/>
      <dgm:spPr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pPr algn="ctr"/>
          <a:r>
            <a:rPr lang="en-AU" sz="2000" dirty="0" smtClean="0"/>
            <a:t>The </a:t>
          </a:r>
          <a:r>
            <a:rPr lang="en-AU" sz="2000" dirty="0" err="1" smtClean="0"/>
            <a:t>behavior</a:t>
          </a:r>
          <a:r>
            <a:rPr lang="en-AU" sz="2000" dirty="0" smtClean="0"/>
            <a:t> of free sex is rife in Makassar municipality due to lack of parental attention and have low education, as well as lack of socialization about the dangers of promiscuity among teenagers.</a:t>
          </a:r>
          <a:endParaRPr lang="id-ID" sz="2000" b="1" dirty="0">
            <a:latin typeface="Arial" pitchFamily="34" charset="0"/>
            <a:cs typeface="Arial" pitchFamily="34" charset="0"/>
          </a:endParaRPr>
        </a:p>
      </dgm:t>
    </dgm:pt>
    <dgm:pt modelId="{4024EF52-47AD-497F-815F-AC6F012D9A12}" type="parTrans" cxnId="{75FEB051-33F4-4F72-A030-4056BF3AC68D}">
      <dgm:prSet/>
      <dgm:spPr/>
      <dgm:t>
        <a:bodyPr/>
        <a:lstStyle/>
        <a:p>
          <a:endParaRPr lang="id-ID"/>
        </a:p>
      </dgm:t>
    </dgm:pt>
    <dgm:pt modelId="{C1C95EA8-3F38-48B7-AD1F-A82B1261908A}" type="sibTrans" cxnId="{75FEB051-33F4-4F72-A030-4056BF3AC68D}">
      <dgm:prSet/>
      <dgm:spPr/>
      <dgm:t>
        <a:bodyPr/>
        <a:lstStyle/>
        <a:p>
          <a:endParaRPr lang="id-ID"/>
        </a:p>
      </dgm:t>
    </dgm:pt>
    <dgm:pt modelId="{BDABB9CE-A28D-4803-8111-A1E171CC9A3B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algn="ctr"/>
          <a:r>
            <a:rPr lang="en-AU" sz="2000" dirty="0" smtClean="0"/>
            <a:t>The </a:t>
          </a:r>
          <a:r>
            <a:rPr lang="en-AU" sz="2000" dirty="0" err="1" smtClean="0"/>
            <a:t>behavior</a:t>
          </a:r>
          <a:r>
            <a:rPr lang="en-AU" sz="2000" dirty="0" smtClean="0"/>
            <a:t> of free sex in teenagers is a </a:t>
          </a:r>
          <a:r>
            <a:rPr lang="en-AU" sz="2000" dirty="0" err="1" smtClean="0"/>
            <a:t>behavior</a:t>
          </a:r>
          <a:r>
            <a:rPr lang="en-AU" sz="2000" dirty="0" smtClean="0"/>
            <a:t> that violates social rules or values, and social norms and customs regulations. </a:t>
          </a:r>
          <a:endParaRPr lang="id-ID" sz="20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506B094-6503-4E30-8488-6C01B988E202}" type="sibTrans" cxnId="{4DF3573D-F12E-46B6-BAF8-B0918722FC52}">
      <dgm:prSet/>
      <dgm:spPr/>
      <dgm:t>
        <a:bodyPr/>
        <a:lstStyle/>
        <a:p>
          <a:endParaRPr lang="id-ID"/>
        </a:p>
      </dgm:t>
    </dgm:pt>
    <dgm:pt modelId="{6FF1F005-0A41-4D6C-A55D-62E33E8DCB4A}" type="parTrans" cxnId="{4DF3573D-F12E-46B6-BAF8-B0918722FC52}">
      <dgm:prSet/>
      <dgm:spPr/>
      <dgm:t>
        <a:bodyPr/>
        <a:lstStyle/>
        <a:p>
          <a:endParaRPr lang="id-ID"/>
        </a:p>
      </dgm:t>
    </dgm:pt>
    <dgm:pt modelId="{C22A5FF6-FD1F-4098-BC18-3222603A35D0}" type="pres">
      <dgm:prSet presAssocID="{779A28C2-2AF3-4F01-99AC-E2EF79C3E9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7B9E8E8-271E-48CA-BD2E-37EE2D08225A}" type="pres">
      <dgm:prSet presAssocID="{BDABB9CE-A28D-4803-8111-A1E171CC9A3B}" presName="parentLin" presStyleCnt="0"/>
      <dgm:spPr/>
    </dgm:pt>
    <dgm:pt modelId="{FB92FA40-AD86-44CA-BE83-776D5CF3979B}" type="pres">
      <dgm:prSet presAssocID="{BDABB9CE-A28D-4803-8111-A1E171CC9A3B}" presName="parentLeftMargin" presStyleLbl="node1" presStyleIdx="0" presStyleCnt="2"/>
      <dgm:spPr/>
      <dgm:t>
        <a:bodyPr/>
        <a:lstStyle/>
        <a:p>
          <a:endParaRPr lang="id-ID"/>
        </a:p>
      </dgm:t>
    </dgm:pt>
    <dgm:pt modelId="{25D7FF53-ACCB-4156-9BEF-C791D0315EA8}" type="pres">
      <dgm:prSet presAssocID="{BDABB9CE-A28D-4803-8111-A1E171CC9A3B}" presName="parentText" presStyleLbl="node1" presStyleIdx="0" presStyleCnt="2" custScaleX="142857" custScaleY="386410" custLinFactNeighborX="-47487" custLinFactNeighborY="-1024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25F3A59-3984-4337-BEA8-7907A11F1E9B}" type="pres">
      <dgm:prSet presAssocID="{BDABB9CE-A28D-4803-8111-A1E171CC9A3B}" presName="negativeSpace" presStyleCnt="0"/>
      <dgm:spPr/>
    </dgm:pt>
    <dgm:pt modelId="{5A21A681-AEFA-4CBD-83EB-D1DDEC7685AC}" type="pres">
      <dgm:prSet presAssocID="{BDABB9CE-A28D-4803-8111-A1E171CC9A3B}" presName="childText" presStyleLbl="conFgAcc1" presStyleIdx="0" presStyleCnt="2" custScaleY="168344" custLinFactNeighborY="-44992">
        <dgm:presLayoutVars>
          <dgm:bulletEnabled val="1"/>
        </dgm:presLayoutVars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0070C0"/>
        </a:solidFill>
      </dgm:spPr>
      <dgm:t>
        <a:bodyPr/>
        <a:lstStyle/>
        <a:p>
          <a:endParaRPr lang="id-ID"/>
        </a:p>
      </dgm:t>
    </dgm:pt>
    <dgm:pt modelId="{AFD147A1-F2CF-46E6-A5AF-4C2D455A7956}" type="pres">
      <dgm:prSet presAssocID="{9506B094-6503-4E30-8488-6C01B988E202}" presName="spaceBetweenRectangles" presStyleCnt="0"/>
      <dgm:spPr/>
    </dgm:pt>
    <dgm:pt modelId="{686533A4-0BED-43FC-925B-A189AB0EBECC}" type="pres">
      <dgm:prSet presAssocID="{50AD60A9-01D0-4225-8F43-BC544264E057}" presName="parentLin" presStyleCnt="0"/>
      <dgm:spPr/>
    </dgm:pt>
    <dgm:pt modelId="{079C86FD-CD37-4D48-9CE5-1BF740B207EF}" type="pres">
      <dgm:prSet presAssocID="{50AD60A9-01D0-4225-8F43-BC544264E057}" presName="parentLeftMargin" presStyleLbl="node1" presStyleIdx="0" presStyleCnt="2"/>
      <dgm:spPr/>
      <dgm:t>
        <a:bodyPr/>
        <a:lstStyle/>
        <a:p>
          <a:endParaRPr lang="id-ID"/>
        </a:p>
      </dgm:t>
    </dgm:pt>
    <dgm:pt modelId="{55D2926B-5B0F-4070-ACA4-CAED7D037D03}" type="pres">
      <dgm:prSet presAssocID="{50AD60A9-01D0-4225-8F43-BC544264E057}" presName="parentText" presStyleLbl="node1" presStyleIdx="1" presStyleCnt="2" custScaleX="142857" custScaleY="416085" custLinFactNeighborX="-5320" custLinFactNeighborY="2966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82B6E76-83DF-4E89-813C-A58CE77337A4}" type="pres">
      <dgm:prSet presAssocID="{50AD60A9-01D0-4225-8F43-BC544264E057}" presName="negativeSpace" presStyleCnt="0"/>
      <dgm:spPr/>
    </dgm:pt>
    <dgm:pt modelId="{0A3FD792-0704-4921-B3D9-C02177E7EC93}" type="pres">
      <dgm:prSet presAssocID="{50AD60A9-01D0-4225-8F43-BC544264E057}" presName="childText" presStyleLbl="conFgAcc1" presStyleIdx="1" presStyleCnt="2" custScaleY="168030">
        <dgm:presLayoutVars>
          <dgm:bulletEnabled val="1"/>
        </dgm:presLayoutVars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0070C0"/>
        </a:solidFill>
      </dgm:spPr>
      <dgm:t>
        <a:bodyPr/>
        <a:lstStyle/>
        <a:p>
          <a:endParaRPr lang="id-ID"/>
        </a:p>
      </dgm:t>
    </dgm:pt>
  </dgm:ptLst>
  <dgm:cxnLst>
    <dgm:cxn modelId="{1A1B870C-4F2B-4177-94D8-190CD79E80F8}" type="presOf" srcId="{779A28C2-2AF3-4F01-99AC-E2EF79C3E91C}" destId="{C22A5FF6-FD1F-4098-BC18-3222603A35D0}" srcOrd="0" destOrd="0" presId="urn:microsoft.com/office/officeart/2005/8/layout/list1"/>
    <dgm:cxn modelId="{75FEB051-33F4-4F72-A030-4056BF3AC68D}" srcId="{779A28C2-2AF3-4F01-99AC-E2EF79C3E91C}" destId="{50AD60A9-01D0-4225-8F43-BC544264E057}" srcOrd="1" destOrd="0" parTransId="{4024EF52-47AD-497F-815F-AC6F012D9A12}" sibTransId="{C1C95EA8-3F38-48B7-AD1F-A82B1261908A}"/>
    <dgm:cxn modelId="{68D36521-2D1F-49DB-AFFE-AF673EBB2D4E}" type="presOf" srcId="{BDABB9CE-A28D-4803-8111-A1E171CC9A3B}" destId="{FB92FA40-AD86-44CA-BE83-776D5CF3979B}" srcOrd="0" destOrd="0" presId="urn:microsoft.com/office/officeart/2005/8/layout/list1"/>
    <dgm:cxn modelId="{4D905A70-79B1-4BC9-A56F-1EFCAEEDC57D}" type="presOf" srcId="{BDABB9CE-A28D-4803-8111-A1E171CC9A3B}" destId="{25D7FF53-ACCB-4156-9BEF-C791D0315EA8}" srcOrd="1" destOrd="0" presId="urn:microsoft.com/office/officeart/2005/8/layout/list1"/>
    <dgm:cxn modelId="{0EE6EADA-2DD2-461F-A263-E3F3742DB38A}" type="presOf" srcId="{50AD60A9-01D0-4225-8F43-BC544264E057}" destId="{55D2926B-5B0F-4070-ACA4-CAED7D037D03}" srcOrd="1" destOrd="0" presId="urn:microsoft.com/office/officeart/2005/8/layout/list1"/>
    <dgm:cxn modelId="{4DF3573D-F12E-46B6-BAF8-B0918722FC52}" srcId="{779A28C2-2AF3-4F01-99AC-E2EF79C3E91C}" destId="{BDABB9CE-A28D-4803-8111-A1E171CC9A3B}" srcOrd="0" destOrd="0" parTransId="{6FF1F005-0A41-4D6C-A55D-62E33E8DCB4A}" sibTransId="{9506B094-6503-4E30-8488-6C01B988E202}"/>
    <dgm:cxn modelId="{06C7728C-F74B-4DA9-8B93-847A570B3F8A}" type="presOf" srcId="{50AD60A9-01D0-4225-8F43-BC544264E057}" destId="{079C86FD-CD37-4D48-9CE5-1BF740B207EF}" srcOrd="0" destOrd="0" presId="urn:microsoft.com/office/officeart/2005/8/layout/list1"/>
    <dgm:cxn modelId="{786EEA4C-5444-4F0D-924A-67FC68669A41}" type="presParOf" srcId="{C22A5FF6-FD1F-4098-BC18-3222603A35D0}" destId="{A7B9E8E8-271E-48CA-BD2E-37EE2D08225A}" srcOrd="0" destOrd="0" presId="urn:microsoft.com/office/officeart/2005/8/layout/list1"/>
    <dgm:cxn modelId="{92D40711-34C3-429D-9200-DE7B8AF86516}" type="presParOf" srcId="{A7B9E8E8-271E-48CA-BD2E-37EE2D08225A}" destId="{FB92FA40-AD86-44CA-BE83-776D5CF3979B}" srcOrd="0" destOrd="0" presId="urn:microsoft.com/office/officeart/2005/8/layout/list1"/>
    <dgm:cxn modelId="{B09781DC-D8FC-4342-AFC8-B2AF5CF69291}" type="presParOf" srcId="{A7B9E8E8-271E-48CA-BD2E-37EE2D08225A}" destId="{25D7FF53-ACCB-4156-9BEF-C791D0315EA8}" srcOrd="1" destOrd="0" presId="urn:microsoft.com/office/officeart/2005/8/layout/list1"/>
    <dgm:cxn modelId="{1D26DFC5-74CE-42A7-B5AE-B2922442EC68}" type="presParOf" srcId="{C22A5FF6-FD1F-4098-BC18-3222603A35D0}" destId="{F25F3A59-3984-4337-BEA8-7907A11F1E9B}" srcOrd="1" destOrd="0" presId="urn:microsoft.com/office/officeart/2005/8/layout/list1"/>
    <dgm:cxn modelId="{61FF2D3B-A2AA-42CB-A1CD-1F0EC8C7C2CC}" type="presParOf" srcId="{C22A5FF6-FD1F-4098-BC18-3222603A35D0}" destId="{5A21A681-AEFA-4CBD-83EB-D1DDEC7685AC}" srcOrd="2" destOrd="0" presId="urn:microsoft.com/office/officeart/2005/8/layout/list1"/>
    <dgm:cxn modelId="{D964146A-3CC8-44FB-82EB-CEF3949D061F}" type="presParOf" srcId="{C22A5FF6-FD1F-4098-BC18-3222603A35D0}" destId="{AFD147A1-F2CF-46E6-A5AF-4C2D455A7956}" srcOrd="3" destOrd="0" presId="urn:microsoft.com/office/officeart/2005/8/layout/list1"/>
    <dgm:cxn modelId="{0815723F-2782-47B8-BB78-E7DAAA9B5DE6}" type="presParOf" srcId="{C22A5FF6-FD1F-4098-BC18-3222603A35D0}" destId="{686533A4-0BED-43FC-925B-A189AB0EBECC}" srcOrd="4" destOrd="0" presId="urn:microsoft.com/office/officeart/2005/8/layout/list1"/>
    <dgm:cxn modelId="{240630A2-1CA6-43D6-9AA4-039395221319}" type="presParOf" srcId="{686533A4-0BED-43FC-925B-A189AB0EBECC}" destId="{079C86FD-CD37-4D48-9CE5-1BF740B207EF}" srcOrd="0" destOrd="0" presId="urn:microsoft.com/office/officeart/2005/8/layout/list1"/>
    <dgm:cxn modelId="{B59CFAEE-9226-4F05-937D-337180743C0F}" type="presParOf" srcId="{686533A4-0BED-43FC-925B-A189AB0EBECC}" destId="{55D2926B-5B0F-4070-ACA4-CAED7D037D03}" srcOrd="1" destOrd="0" presId="urn:microsoft.com/office/officeart/2005/8/layout/list1"/>
    <dgm:cxn modelId="{EC3A4ED2-A88B-41F6-9DF9-946917C26083}" type="presParOf" srcId="{C22A5FF6-FD1F-4098-BC18-3222603A35D0}" destId="{282B6E76-83DF-4E89-813C-A58CE77337A4}" srcOrd="5" destOrd="0" presId="urn:microsoft.com/office/officeart/2005/8/layout/list1"/>
    <dgm:cxn modelId="{D3227E04-EC01-4F91-A09B-1C32D9184721}" type="presParOf" srcId="{C22A5FF6-FD1F-4098-BC18-3222603A35D0}" destId="{0A3FD792-0704-4921-B3D9-C02177E7EC9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0EAF5A-978D-4496-BC0C-C44F5DB0D6E0}">
      <dsp:nvSpPr>
        <dsp:cNvPr id="0" name=""/>
        <dsp:cNvSpPr/>
      </dsp:nvSpPr>
      <dsp:spPr>
        <a:xfrm>
          <a:off x="125112" y="373988"/>
          <a:ext cx="2346941" cy="547733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chemeClr val="tx1"/>
              </a:solidFill>
              <a:latin typeface="Copperplate Gothic Bold" pitchFamily="34" charset="0"/>
            </a:rPr>
            <a:t>METHODS RESERCH</a:t>
          </a:r>
          <a:endParaRPr lang="en-US" sz="1800" b="0" kern="1200" dirty="0">
            <a:solidFill>
              <a:schemeClr val="tx1"/>
            </a:solidFill>
            <a:latin typeface="Copperplate Gothic Bold" pitchFamily="34" charset="0"/>
          </a:endParaRPr>
        </a:p>
      </dsp:txBody>
      <dsp:txXfrm>
        <a:off x="125112" y="373988"/>
        <a:ext cx="2346941" cy="547733"/>
      </dsp:txXfrm>
    </dsp:sp>
    <dsp:sp modelId="{906D608D-1774-4620-BEFE-493C2C7224CD}">
      <dsp:nvSpPr>
        <dsp:cNvPr id="0" name=""/>
        <dsp:cNvSpPr/>
      </dsp:nvSpPr>
      <dsp:spPr>
        <a:xfrm>
          <a:off x="2487303" y="297788"/>
          <a:ext cx="5682102" cy="730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This research is a descriptive and naturalistic paradigm approach  </a:t>
          </a:r>
          <a:endParaRPr lang="en-US" sz="1800" kern="1200" dirty="0"/>
        </a:p>
      </dsp:txBody>
      <dsp:txXfrm>
        <a:off x="2487303" y="297788"/>
        <a:ext cx="5682102" cy="730556"/>
      </dsp:txXfrm>
    </dsp:sp>
    <dsp:sp modelId="{E272EB9A-DA07-4A5E-B5F9-5D0B185F7C97}">
      <dsp:nvSpPr>
        <dsp:cNvPr id="0" name=""/>
        <dsp:cNvSpPr/>
      </dsp:nvSpPr>
      <dsp:spPr>
        <a:xfrm>
          <a:off x="125112" y="1669389"/>
          <a:ext cx="2437052" cy="672265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 dirty="0" smtClean="0">
              <a:solidFill>
                <a:schemeClr val="tx1"/>
              </a:solidFill>
              <a:latin typeface="+mj-lt"/>
            </a:rPr>
            <a:t>Location</a:t>
          </a:r>
          <a:endParaRPr lang="en-US" sz="2400" b="0" kern="1200" dirty="0">
            <a:solidFill>
              <a:schemeClr val="tx1"/>
            </a:solidFill>
            <a:latin typeface="+mj-lt"/>
          </a:endParaRPr>
        </a:p>
      </dsp:txBody>
      <dsp:txXfrm>
        <a:off x="125112" y="1669389"/>
        <a:ext cx="2437052" cy="672265"/>
      </dsp:txXfrm>
    </dsp:sp>
    <dsp:sp modelId="{B40FEEA1-023B-4132-AA8C-F99D3EDA90E0}">
      <dsp:nvSpPr>
        <dsp:cNvPr id="0" name=""/>
        <dsp:cNvSpPr/>
      </dsp:nvSpPr>
      <dsp:spPr>
        <a:xfrm>
          <a:off x="2563518" y="1593189"/>
          <a:ext cx="5586027" cy="689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with consideration of Makassar Municipal including large cities that have a heterogeneous population.</a:t>
          </a:r>
          <a:endParaRPr lang="en-US" sz="1600" kern="1200" dirty="0"/>
        </a:p>
      </dsp:txBody>
      <dsp:txXfrm>
        <a:off x="2563518" y="1593189"/>
        <a:ext cx="5586027" cy="6899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A14E0-887C-4CC8-9301-542EC3471B3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4022D-5282-45ED-BC89-6635D7E518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EFFAC-F328-4F8B-A760-EF02AB8E241F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A96A7-B528-436D-9871-E66C2C205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24BE41-E682-4759-8150-88087EFED2E5}" type="slidenum">
              <a:rPr lang="id-ID" smtClean="0"/>
              <a:pPr/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A96A7-B528-436D-9871-E66C2C2052C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662341-22BD-4260-8C25-B0D5E897D2D5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3CE440-DE65-4B87-B339-FBFA55D2A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split orient="vert"/>
    <p:sndAc>
      <p:stSnd>
        <p:snd r:embed="rId13" name="click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2400" y="0"/>
            <a:ext cx="8991600" cy="5956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0" y="533400"/>
            <a:ext cx="9144000" cy="1200329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SEXUALPROMISCUITY BEHAVIOR AND PREVENTION IN CITY MAKASSAR</a:t>
            </a:r>
            <a:endParaRPr lang="id-ID" sz="36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600" y="4869558"/>
            <a:ext cx="7200800" cy="954107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DR. MAKSUD HAKIM, M.M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STIE JENEPONTO</a:t>
            </a:r>
            <a:endParaRPr lang="id-ID" sz="28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90600" y="2514600"/>
            <a:ext cx="7200800" cy="1200329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INTERNATIONAL PROCEEDING /CONFRENCE</a:t>
            </a:r>
            <a:endParaRPr lang="id-ID" sz="36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0" y="5965448"/>
            <a:ext cx="9144000" cy="615553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1700" b="1" dirty="0" smtClean="0">
              <a:latin typeface="Arial Black" pitchFamily="34" charset="0"/>
            </a:endParaRPr>
          </a:p>
          <a:p>
            <a:pPr algn="ctr"/>
            <a:endParaRPr lang="id-ID" sz="17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algn="ctr" eaLnBrk="1" hangingPunct="1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 smtClean="0"/>
              <a:t>INTRODUCTION</a:t>
            </a:r>
            <a:endParaRPr lang="en-US" sz="3200" dirty="0"/>
          </a:p>
        </p:txBody>
      </p:sp>
      <p:grpSp>
        <p:nvGrpSpPr>
          <p:cNvPr id="9" name="Group 88"/>
          <p:cNvGrpSpPr>
            <a:grpSpLocks/>
          </p:cNvGrpSpPr>
          <p:nvPr/>
        </p:nvGrpSpPr>
        <p:grpSpPr bwMode="auto">
          <a:xfrm>
            <a:off x="152400" y="1676400"/>
            <a:ext cx="590460" cy="508000"/>
            <a:chOff x="1110" y="2656"/>
            <a:chExt cx="1549" cy="1351"/>
          </a:xfrm>
          <a:solidFill>
            <a:srgbClr val="009900"/>
          </a:solidFill>
        </p:grpSpPr>
        <p:sp>
          <p:nvSpPr>
            <p:cNvPr id="10" name="AutoShape 89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90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p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91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ext Box 97"/>
          <p:cNvSpPr txBox="1">
            <a:spLocks noChangeArrowheads="1"/>
          </p:cNvSpPr>
          <p:nvPr/>
        </p:nvSpPr>
        <p:spPr bwMode="auto">
          <a:xfrm>
            <a:off x="762000" y="1447800"/>
            <a:ext cx="2757992" cy="923330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en-US" dirty="0" smtClean="0"/>
              <a:t>EACH COMMUNITY FOR LIFE MUST CHANGE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4800" y="1752600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97"/>
          <p:cNvSpPr txBox="1">
            <a:spLocks noChangeArrowheads="1"/>
          </p:cNvSpPr>
          <p:nvPr/>
        </p:nvSpPr>
        <p:spPr bwMode="auto">
          <a:xfrm>
            <a:off x="762000" y="3200400"/>
            <a:ext cx="2743200" cy="830997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dirty="0" smtClean="0"/>
              <a:t>SOME OF THE CAUSES OF PROMISCUITY IN MAKASSAR</a:t>
            </a:r>
            <a:endParaRPr lang="en-US" sz="1600" dirty="0"/>
          </a:p>
        </p:txBody>
      </p:sp>
      <p:sp>
        <p:nvSpPr>
          <p:cNvPr id="49" name="Rounded Rectangle 48"/>
          <p:cNvSpPr/>
          <p:nvPr/>
        </p:nvSpPr>
        <p:spPr>
          <a:xfrm>
            <a:off x="3886200" y="1371600"/>
            <a:ext cx="5029200" cy="1371600"/>
          </a:xfrm>
          <a:prstGeom prst="roundRect">
            <a:avLst>
              <a:gd name="adj" fmla="val 5304"/>
            </a:avLst>
          </a:prstGeom>
          <a:blipFill>
            <a:blip r:embed="rId4" cstate="print"/>
            <a:tile tx="0" ty="0" sx="100000" sy="100000" flip="none" algn="tl"/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1600" dirty="0" smtClean="0"/>
              <a:t>social values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1600" dirty="0" smtClean="0"/>
              <a:t>Social norms,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1600" dirty="0" smtClean="0"/>
              <a:t>patterns of interaction,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1600" dirty="0" smtClean="0"/>
              <a:t>social interaction,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1600" dirty="0" smtClean="0"/>
              <a:t> layers in society and so forth</a:t>
            </a:r>
            <a:endParaRPr lang="en-US" sz="1600" dirty="0" smtClean="0">
              <a:solidFill>
                <a:schemeClr val="bg1"/>
              </a:solidFill>
              <a:latin typeface="Copperplate Gothic Bold" pitchFamily="34" charset="0"/>
              <a:cs typeface="Arial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886200" y="3124200"/>
            <a:ext cx="5029200" cy="1066800"/>
          </a:xfrm>
          <a:prstGeom prst="roundRect">
            <a:avLst>
              <a:gd name="adj" fmla="val 4167"/>
            </a:avLst>
          </a:prstGeom>
          <a:blipFill>
            <a:blip r:embed="rId4" cstate="print"/>
            <a:tile tx="0" ty="0" sx="100000" sy="100000" flip="none" algn="tl"/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endParaRPr lang="en-US" sz="14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en-US" sz="1600" b="1" dirty="0" smtClean="0"/>
              <a:t>Mental attitude is not healthy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1600" b="1" dirty="0" smtClean="0"/>
          </a:p>
          <a:p>
            <a:pPr marL="342900" lvl="0" indent="-342900">
              <a:buFont typeface="Wingdings" pitchFamily="2" charset="2"/>
              <a:buChar char="q"/>
            </a:pPr>
            <a:r>
              <a:rPr lang="en-US" sz="1600" b="1" dirty="0" smtClean="0"/>
              <a:t>Impingement sense of disappointment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q"/>
            </a:pPr>
            <a:endPara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ight Arrow 59"/>
          <p:cNvSpPr/>
          <p:nvPr/>
        </p:nvSpPr>
        <p:spPr>
          <a:xfrm>
            <a:off x="3581400" y="3276600"/>
            <a:ext cx="216024" cy="55664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1" name="Right Arrow 60"/>
          <p:cNvSpPr/>
          <p:nvPr/>
        </p:nvSpPr>
        <p:spPr>
          <a:xfrm>
            <a:off x="3581400" y="1676400"/>
            <a:ext cx="216024" cy="55664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63" name="Group 88"/>
          <p:cNvGrpSpPr>
            <a:grpSpLocks/>
          </p:cNvGrpSpPr>
          <p:nvPr/>
        </p:nvGrpSpPr>
        <p:grpSpPr bwMode="auto">
          <a:xfrm>
            <a:off x="152400" y="3276600"/>
            <a:ext cx="585505" cy="499352"/>
            <a:chOff x="1123" y="2679"/>
            <a:chExt cx="1536" cy="1328"/>
          </a:xfrm>
          <a:solidFill>
            <a:srgbClr val="009900"/>
          </a:solidFill>
        </p:grpSpPr>
        <p:sp>
          <p:nvSpPr>
            <p:cNvPr id="64" name="AutoShape 89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utoShape 91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304800" y="3352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AU" sz="3200" b="1" dirty="0" smtClean="0"/>
              <a:t>THEOLOGICAL PROBLEMS</a:t>
            </a:r>
            <a:endParaRPr kumimoji="0" lang="en-US" sz="3000" i="0" u="none" kern="1200" cap="none" normalizeH="0" noProof="0" dirty="0">
              <a:ln>
                <a:noFill/>
              </a:ln>
              <a:uLnTx/>
              <a:uFillTx/>
              <a:latin typeface="Copperplate Gothic Bold" pitchFamily="34" charset="0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3648" y="561380"/>
            <a:ext cx="9144000" cy="29523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5" name="Rectangle 13"/>
          <p:cNvSpPr txBox="1">
            <a:spLocks noChangeArrowheads="1"/>
          </p:cNvSpPr>
          <p:nvPr/>
        </p:nvSpPr>
        <p:spPr>
          <a:xfrm>
            <a:off x="1066800" y="1143000"/>
            <a:ext cx="7010400" cy="403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Tx/>
              <a:buSzPct val="85000"/>
              <a:buFont typeface="Wingdings"/>
              <a:buAutoNum type="arabicParenBoth"/>
              <a:tabLst/>
              <a:defRPr/>
            </a:pPr>
            <a:endParaRPr kumimoji="0" lang="en-US" sz="22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pperplate Gothic Bold" pitchFamily="34" charset="0"/>
              <a:ea typeface="+mn-ea"/>
              <a:cs typeface="+mn-cs"/>
            </a:endParaRPr>
          </a:p>
          <a:p>
            <a:r>
              <a:rPr lang="en-AU" sz="2400" dirty="0" smtClean="0"/>
              <a:t>From the reality of the above, the writer can formulate the research problem as follows Effect of sexual </a:t>
            </a:r>
            <a:r>
              <a:rPr lang="en-AU" sz="2400" dirty="0" err="1" smtClean="0"/>
              <a:t>behavior</a:t>
            </a:r>
            <a:r>
              <a:rPr lang="en-AU" sz="2400" dirty="0" smtClean="0"/>
              <a:t> and its prevention in Makassar municipality.</a:t>
            </a:r>
            <a:endParaRPr lang="en-US" sz="2400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Tx/>
              <a:buSzPct val="85000"/>
              <a:buFont typeface="Wingdings"/>
              <a:buNone/>
              <a:tabLst/>
              <a:defRPr/>
            </a:pPr>
            <a:endParaRPr kumimoji="0" lang="sv-SE" sz="240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pperplate Gothic Bold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sv-SE" sz="240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 txBox="1">
            <a:spLocks noChangeArrowheads="1"/>
          </p:cNvSpPr>
          <p:nvPr/>
        </p:nvSpPr>
        <p:spPr>
          <a:xfrm>
            <a:off x="78472" y="1137312"/>
            <a:ext cx="9010936" cy="563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pperplate Gothic Bold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AU" sz="3200" b="1" dirty="0" smtClean="0"/>
              <a:t>Aims</a:t>
            </a:r>
            <a:endParaRPr lang="en-US" sz="3200" dirty="0"/>
          </a:p>
        </p:txBody>
      </p:sp>
      <p:sp>
        <p:nvSpPr>
          <p:cNvPr id="4" name="Rectangle 13"/>
          <p:cNvSpPr txBox="1">
            <a:spLocks noChangeArrowheads="1"/>
          </p:cNvSpPr>
          <p:nvPr/>
        </p:nvSpPr>
        <p:spPr>
          <a:xfrm>
            <a:off x="762000" y="2057400"/>
            <a:ext cx="7772400" cy="2743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Tx/>
              <a:buSzPct val="85000"/>
              <a:buFont typeface="Wingdings"/>
              <a:buAutoNum type="arabicParenBoth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opperplate Gothic Bold" pitchFamily="34" charset="0"/>
              <a:ea typeface="+mn-ea"/>
              <a:cs typeface="+mn-cs"/>
            </a:endParaRPr>
          </a:p>
          <a:p>
            <a:pPr algn="ctr"/>
            <a:endParaRPr lang="en-AU" sz="2800" dirty="0" smtClean="0"/>
          </a:p>
          <a:p>
            <a:pPr algn="ctr"/>
            <a:endParaRPr lang="en-AU" sz="2800" dirty="0" smtClean="0"/>
          </a:p>
          <a:p>
            <a:pPr algn="ctr"/>
            <a:r>
              <a:rPr lang="en-AU" sz="3800" dirty="0" smtClean="0"/>
              <a:t>To </a:t>
            </a:r>
            <a:r>
              <a:rPr lang="en-AU" sz="3800" dirty="0" err="1" smtClean="0"/>
              <a:t>analyze</a:t>
            </a:r>
            <a:r>
              <a:rPr lang="en-AU" sz="3800" dirty="0" smtClean="0"/>
              <a:t> and find the cause of sexual </a:t>
            </a:r>
            <a:r>
              <a:rPr lang="en-AU" sz="3800" dirty="0" err="1" smtClean="0"/>
              <a:t>behavior</a:t>
            </a:r>
            <a:r>
              <a:rPr lang="en-AU" sz="3800" dirty="0" smtClean="0"/>
              <a:t> and its prevention in the municipality Strategy Makassar</a:t>
            </a:r>
            <a:endParaRPr lang="en-US" sz="3800" dirty="0"/>
          </a:p>
        </p:txBody>
      </p:sp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4"/>
          <p:cNvGraphicFramePr>
            <a:graphicFrameLocks noGrp="1"/>
          </p:cNvGraphicFramePr>
          <p:nvPr>
            <p:ph idx="1"/>
          </p:nvPr>
        </p:nvGraphicFramePr>
        <p:xfrm>
          <a:off x="179696" y="845212"/>
          <a:ext cx="8964304" cy="2685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kern="1200" cap="none" normalizeH="0" noProof="0" smtClean="0">
                <a:ln>
                  <a:noFill/>
                </a:ln>
                <a:uLnTx/>
                <a:uFillTx/>
                <a:latin typeface="Copperplate Gothic Bold" pitchFamily="34" charset="0"/>
                <a:ea typeface="+mj-ea"/>
                <a:cs typeface="+mj-cs"/>
              </a:rPr>
              <a:t>METODE PENELITIAN</a:t>
            </a:r>
            <a:endParaRPr kumimoji="0" lang="en-US" sz="3200" i="0" u="none" kern="1200" cap="none" normalizeH="0" noProof="0">
              <a:ln>
                <a:noFill/>
              </a:ln>
              <a:uLnTx/>
              <a:uFillTx/>
              <a:latin typeface="Copperplate Gothic Bold" pitchFamily="34" charset="0"/>
              <a:ea typeface="+mj-ea"/>
              <a:cs typeface="+mj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0" y="3595832"/>
            <a:ext cx="9144000" cy="408296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AU" sz="2400" dirty="0" smtClean="0"/>
              <a:t>Data was collected through</a:t>
            </a:r>
            <a:endParaRPr kumimoji="0" lang="en-US" sz="2400" i="0" u="none" kern="1200" cap="none" normalizeH="0" noProof="0" dirty="0">
              <a:ln>
                <a:noFill/>
              </a:ln>
              <a:uLnTx/>
              <a:uFillTx/>
              <a:latin typeface="Copperplate Gothic Bold" pitchFamily="34" charset="0"/>
              <a:ea typeface="+mj-ea"/>
              <a:cs typeface="+mj-cs"/>
            </a:endParaRPr>
          </a:p>
        </p:txBody>
      </p:sp>
      <p:graphicFrame>
        <p:nvGraphicFramePr>
          <p:cNvPr id="25" name="Chart 24"/>
          <p:cNvGraphicFramePr/>
          <p:nvPr/>
        </p:nvGraphicFramePr>
        <p:xfrm>
          <a:off x="0" y="4013200"/>
          <a:ext cx="9144000" cy="284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172200" y="4830281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Observation</a:t>
            </a:r>
            <a:endParaRPr lang="en-US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4419601"/>
            <a:ext cx="24384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algn="ctr"/>
            <a:r>
              <a:rPr lang="en-AU" sz="1400" dirty="0" err="1" smtClean="0">
                <a:solidFill>
                  <a:srgbClr val="00B0F0"/>
                </a:solidFill>
              </a:rPr>
              <a:t>Particifatory</a:t>
            </a:r>
            <a:r>
              <a:rPr lang="en-AU" sz="1400" dirty="0" smtClean="0"/>
              <a:t>.</a:t>
            </a:r>
            <a:endParaRPr lang="en-US" sz="1400" dirty="0" smtClean="0"/>
          </a:p>
          <a:p>
            <a:pPr algn="ctr"/>
            <a:r>
              <a:rPr lang="en-AU" sz="1400" dirty="0" smtClean="0"/>
              <a:t>s views</a:t>
            </a:r>
            <a:endParaRPr lang="en-US" sz="1400" b="1" dirty="0">
              <a:solidFill>
                <a:srgbClr val="33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66800" y="59436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iinterviws</a:t>
            </a:r>
            <a:endParaRPr lang="en-US" sz="16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hape 41"/>
          <p:cNvCxnSpPr>
            <a:endCxn id="27" idx="2"/>
          </p:cNvCxnSpPr>
          <p:nvPr/>
        </p:nvCxnSpPr>
        <p:spPr>
          <a:xfrm rot="10800000">
            <a:off x="1676400" y="4942822"/>
            <a:ext cx="1981200" cy="391189"/>
          </a:xfrm>
          <a:prstGeom prst="bentConnector2">
            <a:avLst/>
          </a:prstGeom>
          <a:ln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endCxn id="26" idx="2"/>
          </p:cNvCxnSpPr>
          <p:nvPr/>
        </p:nvCxnSpPr>
        <p:spPr>
          <a:xfrm flipV="1">
            <a:off x="5715000" y="5138058"/>
            <a:ext cx="1828800" cy="348342"/>
          </a:xfrm>
          <a:prstGeom prst="bentConnector2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hape 45"/>
          <p:cNvCxnSpPr/>
          <p:nvPr/>
        </p:nvCxnSpPr>
        <p:spPr>
          <a:xfrm rot="10800000" flipV="1">
            <a:off x="1905000" y="6172200"/>
            <a:ext cx="2400300" cy="228600"/>
          </a:xfrm>
          <a:prstGeom prst="bentConnector4">
            <a:avLst>
              <a:gd name="adj1" fmla="val 31746"/>
              <a:gd name="adj2" fmla="val 200000"/>
            </a:avLst>
          </a:prstGeom>
          <a:ln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/>
              <a:t>DISCUSSION</a:t>
            </a:r>
            <a:endParaRPr kumimoji="0" lang="en-US" sz="3600" i="0" u="none" kern="1200" cap="none" normalizeH="0" noProof="0" dirty="0">
              <a:ln>
                <a:noFill/>
              </a:ln>
              <a:uLnTx/>
              <a:uFillTx/>
              <a:latin typeface="Copperplate Gothic Bold" pitchFamily="34" charset="0"/>
              <a:ea typeface="+mj-ea"/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417288" y="3048000"/>
            <a:ext cx="2971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Conduct a Free Sex</a:t>
            </a:r>
            <a:r>
              <a:rPr lang="en-US" b="1" i="1" dirty="0" smtClean="0">
                <a:solidFill>
                  <a:schemeClr val="bg1"/>
                </a:solidFill>
              </a:rPr>
              <a:t>’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33800" y="1600200"/>
            <a:ext cx="2895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Prevention Free Sex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33800" y="5029200"/>
            <a:ext cx="2895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Role of Educational Institutions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3682425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AU" sz="2400" dirty="0" smtClean="0"/>
              <a:t>sex </a:t>
            </a:r>
            <a:r>
              <a:rPr lang="en-AU" sz="2400" dirty="0" err="1" smtClean="0"/>
              <a:t>behavior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6705600" y="1905000"/>
            <a:ext cx="236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i="1" dirty="0" smtClean="0">
                <a:solidFill>
                  <a:schemeClr val="accent1"/>
                </a:solidFill>
                <a:latin typeface="Copperplate Gothic Bold" pitchFamily="34" charset="0"/>
              </a:rPr>
              <a:t>Norm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0202" y="5486400"/>
            <a:ext cx="2362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en-US" sz="2400" dirty="0" smtClean="0">
                <a:solidFill>
                  <a:srgbClr val="00B0F0"/>
                </a:solidFill>
              </a:rPr>
              <a:t>Interaction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b="1" i="1" dirty="0">
              <a:solidFill>
                <a:schemeClr val="accent1"/>
              </a:solidFill>
            </a:endParaRPr>
          </a:p>
        </p:txBody>
      </p:sp>
      <p:cxnSp>
        <p:nvCxnSpPr>
          <p:cNvPr id="14" name="Straight Connector 13"/>
          <p:cNvCxnSpPr>
            <a:stCxn id="11" idx="2"/>
            <a:endCxn id="12" idx="0"/>
          </p:cNvCxnSpPr>
          <p:nvPr/>
        </p:nvCxnSpPr>
        <p:spPr>
          <a:xfrm rot="5400000">
            <a:off x="6267967" y="3867667"/>
            <a:ext cx="3212068" cy="25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2"/>
            <a:endCxn id="4" idx="0"/>
          </p:cNvCxnSpPr>
          <p:nvPr/>
        </p:nvCxnSpPr>
        <p:spPr>
          <a:xfrm rot="10800000" flipV="1">
            <a:off x="1903188" y="2286000"/>
            <a:ext cx="1830612" cy="76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4"/>
            <a:endCxn id="7" idx="2"/>
          </p:cNvCxnSpPr>
          <p:nvPr/>
        </p:nvCxnSpPr>
        <p:spPr>
          <a:xfrm rot="16200000" flipH="1">
            <a:off x="2246994" y="4151994"/>
            <a:ext cx="1143000" cy="183061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5"/>
            <a:endCxn id="7" idx="7"/>
          </p:cNvCxnSpPr>
          <p:nvPr/>
        </p:nvCxnSpPr>
        <p:spPr>
          <a:xfrm rot="5400000">
            <a:off x="4986942" y="3989341"/>
            <a:ext cx="2436814" cy="1588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87028" y="3701142"/>
            <a:ext cx="198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/>
              <a:t>values</a:t>
            </a:r>
            <a:endParaRPr lang="en-US" sz="2800" b="1" dirty="0"/>
          </a:p>
        </p:txBody>
      </p:sp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AU" sz="3200" b="1" dirty="0" smtClean="0"/>
              <a:t>CONCLUSION</a:t>
            </a:r>
            <a:endParaRPr lang="en-US" sz="3200" dirty="0"/>
          </a:p>
        </p:txBody>
      </p:sp>
      <p:graphicFrame>
        <p:nvGraphicFramePr>
          <p:cNvPr id="18" name="Diagram 17"/>
          <p:cNvGraphicFramePr/>
          <p:nvPr/>
        </p:nvGraphicFramePr>
        <p:xfrm>
          <a:off x="0" y="584200"/>
          <a:ext cx="9144000" cy="627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63500"/>
            <a:ext cx="8991600" cy="6705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43000"/>
            <a:ext cx="5105400" cy="852487"/>
          </a:xfrm>
          <a:solidFill>
            <a:srgbClr val="3366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4400" b="1" dirty="0" smtClean="0">
                <a:latin typeface="Brush Script MT" pitchFamily="66" charset="0"/>
              </a:rPr>
              <a:t>Thank you</a:t>
            </a:r>
          </a:p>
        </p:txBody>
      </p:sp>
      <p:pic>
        <p:nvPicPr>
          <p:cNvPr id="226308" name="Picture 4" descr="edt220607"/>
          <p:cNvPicPr>
            <a:picLocks noChangeAspect="1" noChangeArrowheads="1"/>
          </p:cNvPicPr>
          <p:nvPr/>
        </p:nvPicPr>
        <p:blipFill>
          <a:blip r:embed="rId4" cstate="print">
            <a:lum bright="-42000" contrast="56000"/>
          </a:blip>
          <a:srcRect/>
          <a:stretch>
            <a:fillRect/>
          </a:stretch>
        </p:blipFill>
        <p:spPr bwMode="auto">
          <a:xfrm>
            <a:off x="3124200" y="3124200"/>
            <a:ext cx="2895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7447</TotalTime>
  <Words>237</Words>
  <Application>Microsoft Office PowerPoint</Application>
  <PresentationFormat>On-screen Show (4:3)</PresentationFormat>
  <Paragraphs>57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PERLAWANAN MASYARAKAT SEKITAR HUTAN  Studi Fenomenologi pada Komunitas Desa Hutan Konto di Muna Sulawesi Tenggara</dc:title>
  <dc:creator>*</dc:creator>
  <cp:lastModifiedBy>Muhammad Asif</cp:lastModifiedBy>
  <cp:revision>743</cp:revision>
  <dcterms:created xsi:type="dcterms:W3CDTF">2009-06-06T14:43:01Z</dcterms:created>
  <dcterms:modified xsi:type="dcterms:W3CDTF">2016-05-18T05:28:40Z</dcterms:modified>
</cp:coreProperties>
</file>