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68" r:id="rId5"/>
    <p:sldId id="266" r:id="rId6"/>
    <p:sldId id="264" r:id="rId7"/>
    <p:sldId id="265" r:id="rId8"/>
    <p:sldId id="263" r:id="rId9"/>
    <p:sldId id="262" r:id="rId10"/>
    <p:sldId id="274" r:id="rId11"/>
    <p:sldId id="273" r:id="rId12"/>
    <p:sldId id="272" r:id="rId13"/>
    <p:sldId id="271" r:id="rId14"/>
    <p:sldId id="270" r:id="rId15"/>
    <p:sldId id="261" r:id="rId16"/>
    <p:sldId id="259" r:id="rId17"/>
    <p:sldId id="260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08EBC8-5A37-4AEC-A5E3-083087F54280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913ADE7-BFEA-4AEC-85CA-B1D7FB71B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fosaoviasogie@yahoo.co.uk" TargetMode="External"/><Relationship Id="rId2" Type="http://schemas.openxmlformats.org/officeDocument/2006/relationships/hyperlink" Target="mailto:nuclearbrain2003@yahoo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mark_online@yahoo.com" TargetMode="External"/><Relationship Id="rId4" Type="http://schemas.openxmlformats.org/officeDocument/2006/relationships/hyperlink" Target="mailto:may.oyas@yahoo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3124200"/>
          </a:xfrm>
        </p:spPr>
        <p:txBody>
          <a:bodyPr/>
          <a:lstStyle/>
          <a:p>
            <a:r>
              <a:rPr lang="en-ZA" sz="3600" b="1" dirty="0"/>
              <a:t>PHYTOCHEMICAL SCREENING AND ASSESSMENT OF ANTIMICROBIAL ACTIVITY OF </a:t>
            </a:r>
            <a:r>
              <a:rPr lang="en-ZA" sz="3600" b="1" i="1" dirty="0"/>
              <a:t>MIMOSA PUDICA</a:t>
            </a:r>
            <a:endParaRPr lang="en-US" sz="3600" dirty="0"/>
          </a:p>
          <a:p>
            <a:r>
              <a:rPr lang="en-ZA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4: Minimum Inhibitory Concentration Of Aqueous Extract In mg/ml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295400"/>
            <a:ext cx="8763000" cy="525779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5: Minimum Inhibitory Concentration Of Ethanol Extract In mg/ml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295400"/>
            <a:ext cx="8686800" cy="533399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6: Minimum Inhibitory Concentration Of Methanol Extract In mg/ml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219200"/>
            <a:ext cx="8686799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7:  Minimum Bactericidal Concentration For Aqueous, Ethanol And Methanol extracts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0"/>
            <a:ext cx="8610600" cy="48767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8: Minimum Fungicidal Concentration For Aqueous, Ethanol And Methanol Extracts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676400"/>
            <a:ext cx="7924800" cy="48005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pPr algn="just"/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Table 9: Qualitative </a:t>
            </a:r>
            <a:r>
              <a:rPr lang="en-GB" b="1" dirty="0" err="1">
                <a:solidFill>
                  <a:schemeClr val="tx2">
                    <a:lumMod val="90000"/>
                  </a:schemeClr>
                </a:solidFill>
              </a:rPr>
              <a:t>Phytochemical</a:t>
            </a:r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 Composition Of Plant Extract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8229599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10600" cy="6858000"/>
          </a:xfrm>
        </p:spPr>
        <p:txBody>
          <a:bodyPr>
            <a:normAutofit fontScale="25000" lnSpcReduction="20000"/>
          </a:bodyPr>
          <a:lstStyle/>
          <a:p>
            <a:r>
              <a:rPr lang="en-GB" sz="12800" b="1" u="sng" dirty="0">
                <a:solidFill>
                  <a:schemeClr val="tx2">
                    <a:lumMod val="90000"/>
                  </a:schemeClr>
                </a:solidFill>
              </a:rPr>
              <a:t>SUMMARY RESEARCH FINDINGS</a:t>
            </a:r>
            <a:endParaRPr lang="en-US" sz="128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Results of this research revealed the following findings</a:t>
            </a:r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:</a:t>
            </a:r>
            <a:endParaRPr lang="en-US" sz="10400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 algn="just"/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1.Extract 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of 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104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is a promising medicinal plant source for </a:t>
            </a:r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    the 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treatment of gram  positive and gram negative bacterial </a:t>
            </a:r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infections</a:t>
            </a:r>
          </a:p>
          <a:p>
            <a:pPr lvl="0" algn="just"/>
            <a:endParaRPr lang="en-US" sz="10400" dirty="0">
              <a:solidFill>
                <a:schemeClr val="tx2">
                  <a:lumMod val="90000"/>
                </a:schemeClr>
              </a:solidFill>
            </a:endParaRPr>
          </a:p>
          <a:p>
            <a:pPr lvl="0" algn="just"/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2. Extract 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of 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104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as a medicinal plant source, has a better and more efficient use as antibacterial agent over being an antifungal agent</a:t>
            </a:r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pPr lvl="0" algn="just"/>
            <a:endParaRPr lang="en-US" sz="10400" dirty="0">
              <a:solidFill>
                <a:schemeClr val="tx2">
                  <a:lumMod val="90000"/>
                </a:schemeClr>
              </a:solidFill>
            </a:endParaRPr>
          </a:p>
          <a:p>
            <a:pPr lvl="0" algn="just"/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3. Qualitative </a:t>
            </a:r>
            <a:r>
              <a:rPr lang="en-GB" sz="10400" dirty="0" err="1">
                <a:solidFill>
                  <a:schemeClr val="tx2">
                    <a:lumMod val="90000"/>
                  </a:schemeClr>
                </a:solidFill>
              </a:rPr>
              <a:t>phytochemical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 screening of 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104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 revealed its bioactive </a:t>
            </a:r>
            <a:r>
              <a:rPr lang="en-GB" sz="10400" dirty="0" err="1">
                <a:solidFill>
                  <a:schemeClr val="tx2">
                    <a:lumMod val="90000"/>
                  </a:schemeClr>
                </a:solidFill>
              </a:rPr>
              <a:t>phytochemical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 constituents to be alkaloids, </a:t>
            </a:r>
            <a:r>
              <a:rPr lang="en-GB" sz="10400" dirty="0" err="1">
                <a:solidFill>
                  <a:schemeClr val="tx2">
                    <a:lumMod val="90000"/>
                  </a:schemeClr>
                </a:solidFill>
              </a:rPr>
              <a:t>flavonoid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, glycosides, steroids, </a:t>
            </a:r>
            <a:r>
              <a:rPr lang="en-GB" sz="10400" dirty="0" err="1">
                <a:solidFill>
                  <a:schemeClr val="tx2">
                    <a:lumMod val="90000"/>
                  </a:schemeClr>
                </a:solidFill>
              </a:rPr>
              <a:t>saponin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 and tannin</a:t>
            </a:r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pPr lvl="0" algn="just"/>
            <a:endParaRPr lang="en-US" sz="10400" dirty="0">
              <a:solidFill>
                <a:schemeClr val="tx2">
                  <a:lumMod val="90000"/>
                </a:schemeClr>
              </a:solidFill>
            </a:endParaRPr>
          </a:p>
          <a:p>
            <a:pPr lvl="0" algn="just"/>
            <a:r>
              <a:rPr lang="en-GB" sz="10400" dirty="0" smtClean="0">
                <a:solidFill>
                  <a:schemeClr val="tx2">
                    <a:lumMod val="90000"/>
                  </a:schemeClr>
                </a:solidFill>
              </a:rPr>
              <a:t>4. Methanol 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is a better and more efficient solvent extractor of the bioactive </a:t>
            </a:r>
            <a:r>
              <a:rPr lang="en-GB" sz="10400" dirty="0" err="1">
                <a:solidFill>
                  <a:schemeClr val="tx2">
                    <a:lumMod val="90000"/>
                  </a:schemeClr>
                </a:solidFill>
              </a:rPr>
              <a:t>phytochemical</a:t>
            </a:r>
            <a:r>
              <a:rPr lang="en-GB" sz="10400" dirty="0">
                <a:solidFill>
                  <a:schemeClr val="tx2">
                    <a:lumMod val="90000"/>
                  </a:schemeClr>
                </a:solidFill>
              </a:rPr>
              <a:t> constituents of 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104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10400" i="1" dirty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en-US" sz="10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10400" i="1" dirty="0"/>
              <a:t> </a:t>
            </a:r>
            <a:endParaRPr lang="en-US" sz="10400" dirty="0"/>
          </a:p>
          <a:p>
            <a:r>
              <a:rPr lang="en-GB" sz="4000" dirty="0"/>
              <a:t> </a:t>
            </a:r>
            <a:endParaRPr lang="en-US" sz="4000" dirty="0"/>
          </a:p>
          <a:p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r>
              <a:rPr lang="en-GB" sz="4400" b="1" u="sng" dirty="0">
                <a:solidFill>
                  <a:schemeClr val="tx2">
                    <a:lumMod val="90000"/>
                  </a:schemeClr>
                </a:solidFill>
              </a:rPr>
              <a:t>CONCLUSION</a:t>
            </a:r>
            <a:endParaRPr lang="en-US" sz="4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While it has been widely observed and accepted that the medicinal value of plants lies in the bioactive </a:t>
            </a:r>
            <a:r>
              <a:rPr lang="en-GB" dirty="0" err="1">
                <a:solidFill>
                  <a:schemeClr val="tx2">
                    <a:lumMod val="90000"/>
                  </a:schemeClr>
                </a:solidFill>
              </a:rPr>
              <a:t>phytochemicals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 present in plants (</a:t>
            </a:r>
            <a:r>
              <a:rPr lang="en-GB" dirty="0" err="1">
                <a:solidFill>
                  <a:schemeClr val="tx2">
                    <a:lumMod val="90000"/>
                  </a:schemeClr>
                </a:solidFill>
              </a:rPr>
              <a:t>Veermuthu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i="1" dirty="0">
                <a:solidFill>
                  <a:schemeClr val="tx2">
                    <a:lumMod val="90000"/>
                  </a:schemeClr>
                </a:solidFill>
              </a:rPr>
              <a:t>et. al., 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2006), this research study has brought to knowledge, the promising benefits of exploring </a:t>
            </a:r>
            <a:r>
              <a:rPr lang="en-GB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for its antibacterial potentials and other medicinal values.  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sz="4000" b="1" dirty="0" smtClean="0">
                <a:solidFill>
                  <a:schemeClr val="tx2">
                    <a:lumMod val="90000"/>
                  </a:schemeClr>
                </a:solidFill>
              </a:rPr>
              <a:t>THANK YOU</a:t>
            </a:r>
            <a:endParaRPr lang="en-US" sz="4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6477000"/>
          </a:xfrm>
        </p:spPr>
        <p:txBody>
          <a:bodyPr>
            <a:normAutofit fontScale="55000" lnSpcReduction="20000"/>
          </a:bodyPr>
          <a:lstStyle/>
          <a:p>
            <a:r>
              <a:rPr lang="en-GB" sz="3300" b="1" u="sng" dirty="0">
                <a:solidFill>
                  <a:schemeClr val="tx2">
                    <a:lumMod val="90000"/>
                  </a:schemeClr>
                </a:solidFill>
              </a:rPr>
              <a:t>AUTHORS</a:t>
            </a:r>
            <a:r>
              <a:rPr lang="en-GB" b="1" u="sng" dirty="0">
                <a:solidFill>
                  <a:schemeClr val="tx2">
                    <a:lumMod val="9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Orhue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Osayamen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Amengialue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(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Ph.D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Candidate)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Lecturer at Wellspring University, NIGERIA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  <a:hlinkClick r:id="rId2"/>
              </a:rPr>
              <a:t>nuclearbrain2003@yahoo.com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Efosa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Faith,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Oviasogie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(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Ph.D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)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Lecturer at University of Benin, NIGERIA 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  <a:hlinkClick r:id="rId3"/>
              </a:rPr>
              <a:t>efosaoviasogie@yahoo.co.uk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May Naomi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Oyairibhor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Omoigberale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(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Ph.D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Candidate)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Lecturer at Ambrose </a:t>
            </a:r>
            <a:r>
              <a:rPr lang="en-GB" sz="3500" dirty="0" err="1">
                <a:solidFill>
                  <a:schemeClr val="tx2">
                    <a:lumMod val="90000"/>
                  </a:schemeClr>
                </a:solidFill>
              </a:rPr>
              <a:t>Alli</a:t>
            </a:r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 University, NIGERIA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  <a:hlinkClick r:id="rId4"/>
              </a:rPr>
              <a:t>may.oyas@yahoo.com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Basil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Osahon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Omoregie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(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M.Sc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Candidate)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University of Benin, NIGERIA 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e</a:t>
            </a:r>
            <a:r>
              <a:rPr lang="en-GB" sz="3500" dirty="0">
                <a:solidFill>
                  <a:schemeClr val="tx2">
                    <a:lumMod val="90000"/>
                  </a:schemeClr>
                </a:solidFill>
                <a:hlinkClick r:id="rId5"/>
              </a:rPr>
              <a:t>mmark_online@yahoo.com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Ruth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Ebunoluwa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Bodunrinde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 (</a:t>
            </a:r>
            <a:r>
              <a:rPr lang="en-GB" sz="3500" b="1" dirty="0" err="1">
                <a:solidFill>
                  <a:schemeClr val="tx2">
                    <a:lumMod val="90000"/>
                  </a:schemeClr>
                </a:solidFill>
              </a:rPr>
              <a:t>B.Sc</a:t>
            </a:r>
            <a:r>
              <a:rPr lang="en-GB" sz="3500" b="1" dirty="0">
                <a:solidFill>
                  <a:schemeClr val="tx2">
                    <a:lumMod val="90000"/>
                  </a:schemeClr>
                </a:solidFill>
              </a:rPr>
              <a:t>) 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sz="3500" dirty="0">
                <a:solidFill>
                  <a:schemeClr val="tx2">
                    <a:lumMod val="90000"/>
                  </a:schemeClr>
                </a:solidFill>
              </a:rPr>
              <a:t>NIGERIA</a:t>
            </a:r>
            <a:endParaRPr lang="en-US" sz="35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US" smtClean="0"/>
              <a:t>ebunoluwa_ruth@yahoo.com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10600" cy="6096000"/>
          </a:xfrm>
        </p:spPr>
        <p:txBody>
          <a:bodyPr>
            <a:normAutofit fontScale="55000" lnSpcReduction="20000"/>
          </a:bodyPr>
          <a:lstStyle/>
          <a:p>
            <a:r>
              <a:rPr lang="en-GB" sz="4500" b="1" u="sng" dirty="0">
                <a:solidFill>
                  <a:schemeClr val="tx2">
                    <a:lumMod val="90000"/>
                  </a:schemeClr>
                </a:solidFill>
              </a:rPr>
              <a:t>INTRODUCTION</a:t>
            </a:r>
            <a:endParaRPr lang="en-US" sz="45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● While synthetic antibiotics has undoubtedly recorded significant successes in the management of diseases and infections through their static and 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cidal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 effects (but not without limitations like side effect and microbial resistance), nature as it were, has been a source of medicinal agents for thousands of years.</a:t>
            </a:r>
            <a:endParaRPr lang="en-US" sz="38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● Herbal medicine is based on the premise that plants contain natural substances that can promote health and alleviate illness (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Balakumar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 and 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Rajan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, 2011).</a:t>
            </a:r>
            <a:endParaRPr lang="en-US" sz="38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● Contrary to synthetic drugs, antimicrobial substances of plant origin are not associated with many side effects and have an enormous therapeutic potential to heal many infectious diseases.</a:t>
            </a:r>
            <a:endParaRPr lang="en-US" sz="38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● Plant extracts of many higher plants have been reported to exhibit antibacterial, antifungal and insecticidal properties under laboratory study (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Satish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3800" i="1" dirty="0">
                <a:solidFill>
                  <a:schemeClr val="tx2">
                    <a:lumMod val="90000"/>
                  </a:schemeClr>
                </a:solidFill>
              </a:rPr>
              <a:t>et. al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., 2007; 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Okigbo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 and 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Ogbonnaya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, 2006.).</a:t>
            </a:r>
            <a:endParaRPr lang="en-US" sz="38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● With its pharmacological activities, </a:t>
            </a:r>
            <a:r>
              <a:rPr lang="en-GB" sz="38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38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 has been reported to contain alkaloid, glycoside, 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flavonoid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 and </a:t>
            </a:r>
            <a:r>
              <a:rPr lang="en-GB" sz="3800" dirty="0" err="1">
                <a:solidFill>
                  <a:schemeClr val="tx2">
                    <a:lumMod val="90000"/>
                  </a:schemeClr>
                </a:solidFill>
              </a:rPr>
              <a:t>tannis</a:t>
            </a:r>
            <a:r>
              <a:rPr lang="en-GB" sz="3800" dirty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en-US" sz="38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"/>
            <a:ext cx="8610600" cy="6096000"/>
          </a:xfrm>
        </p:spPr>
        <p:txBody>
          <a:bodyPr/>
          <a:lstStyle/>
          <a:p>
            <a:r>
              <a:rPr lang="en-GB" sz="4400" b="1" u="sng" dirty="0">
                <a:solidFill>
                  <a:schemeClr val="tx2">
                    <a:lumMod val="90000"/>
                  </a:schemeClr>
                </a:solidFill>
              </a:rPr>
              <a:t>OBJECTIVE OF STUDY</a:t>
            </a:r>
            <a:endParaRPr lang="en-US" sz="4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200" dirty="0">
                <a:solidFill>
                  <a:schemeClr val="tx2">
                    <a:lumMod val="90000"/>
                  </a:schemeClr>
                </a:solidFill>
              </a:rPr>
              <a:t>This study was aimed at investigating the antimicrobial characteristics of extracts of </a:t>
            </a:r>
            <a:r>
              <a:rPr lang="en-GB" sz="32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32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3200" dirty="0">
                <a:solidFill>
                  <a:schemeClr val="tx2">
                    <a:lumMod val="90000"/>
                  </a:schemeClr>
                </a:solidFill>
              </a:rPr>
              <a:t> leaves, and to screen for its </a:t>
            </a:r>
            <a:r>
              <a:rPr lang="en-GB" sz="3200" dirty="0" err="1">
                <a:solidFill>
                  <a:schemeClr val="tx2">
                    <a:lumMod val="90000"/>
                  </a:schemeClr>
                </a:solidFill>
              </a:rPr>
              <a:t>phytochemical</a:t>
            </a:r>
            <a:r>
              <a:rPr lang="en-GB" sz="3200" dirty="0">
                <a:solidFill>
                  <a:schemeClr val="tx2">
                    <a:lumMod val="90000"/>
                  </a:schemeClr>
                </a:solidFill>
              </a:rPr>
              <a:t> compositions responsible for its antimicrobial activity.</a:t>
            </a:r>
            <a:endParaRPr lang="en-US" sz="32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GB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GB" sz="5100" b="1" u="sng" dirty="0">
                <a:solidFill>
                  <a:schemeClr val="tx2">
                    <a:lumMod val="90000"/>
                  </a:schemeClr>
                </a:solidFill>
              </a:rPr>
              <a:t>METHODOLOGY</a:t>
            </a:r>
            <a:endParaRPr lang="en-US" sz="51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200" b="1" dirty="0">
                <a:solidFill>
                  <a:schemeClr val="tx2">
                    <a:lumMod val="90000"/>
                  </a:schemeClr>
                </a:solidFill>
              </a:rPr>
              <a:t>Sample Collection and Processing:</a:t>
            </a:r>
            <a:endParaRPr lang="en-US" sz="32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Fresh leaves of 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was harvested, sun dried and pulverized into coarse particles, and then stored in a clean sterile dry container.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200" b="1" dirty="0">
                <a:solidFill>
                  <a:schemeClr val="tx2">
                    <a:lumMod val="90000"/>
                  </a:schemeClr>
                </a:solidFill>
              </a:rPr>
              <a:t>Test Microorganism: </a:t>
            </a:r>
            <a:endParaRPr lang="en-US" sz="32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Clinical isolates used were 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Streptococcus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pyogenes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Staphylococcus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aureus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,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Bacillus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subtilis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Escherichia coli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Klebsiella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pneumonia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,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Pseudomonas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aeruginosa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, Candida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albican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Penicillun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notatum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 and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Aspergillus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niger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200" b="1" dirty="0">
                <a:solidFill>
                  <a:schemeClr val="tx2">
                    <a:lumMod val="90000"/>
                  </a:schemeClr>
                </a:solidFill>
              </a:rPr>
              <a:t>Standardisation Of The Test Organisms:</a:t>
            </a:r>
            <a:endParaRPr lang="en-US" sz="32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Each test organisms were sub-cultured with nutrient broth and its turbidity compared with that of 0.5 Mac‐</a:t>
            </a:r>
            <a:r>
              <a:rPr lang="en-GB" sz="2600" dirty="0" err="1">
                <a:solidFill>
                  <a:schemeClr val="tx2">
                    <a:lumMod val="90000"/>
                  </a:schemeClr>
                </a:solidFill>
              </a:rPr>
              <a:t>Farland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 to standardize each culture to 10</a:t>
            </a:r>
            <a:r>
              <a:rPr lang="en-GB" sz="2600" baseline="30000" dirty="0">
                <a:solidFill>
                  <a:schemeClr val="tx2">
                    <a:lumMod val="90000"/>
                  </a:schemeClr>
                </a:solidFill>
              </a:rPr>
              <a:t>6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cfu/ml.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200" b="1" dirty="0">
                <a:solidFill>
                  <a:schemeClr val="tx2">
                    <a:lumMod val="90000"/>
                  </a:schemeClr>
                </a:solidFill>
              </a:rPr>
              <a:t>Preparation Of Plant Extracts:</a:t>
            </a:r>
            <a:endParaRPr lang="en-US" sz="32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Aqueous, ethanol, and methanol extraction of 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Mimosa </a:t>
            </a:r>
            <a:r>
              <a:rPr lang="en-GB" sz="2600" i="1" dirty="0" err="1">
                <a:solidFill>
                  <a:schemeClr val="tx2">
                    <a:lumMod val="90000"/>
                  </a:schemeClr>
                </a:solidFill>
              </a:rPr>
              <a:t>pudica</a:t>
            </a:r>
            <a:r>
              <a:rPr lang="en-GB" sz="26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GB" sz="2600" dirty="0" err="1">
                <a:solidFill>
                  <a:schemeClr val="tx2">
                    <a:lumMod val="90000"/>
                  </a:schemeClr>
                </a:solidFill>
              </a:rPr>
              <a:t>leavewere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 made and concentrated to paste-like form using the steam bath at 60</a:t>
            </a:r>
            <a:r>
              <a:rPr lang="en-GB" sz="2600" baseline="30000" dirty="0">
                <a:solidFill>
                  <a:schemeClr val="tx2">
                    <a:lumMod val="90000"/>
                  </a:schemeClr>
                </a:solidFill>
              </a:rPr>
              <a:t>0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C. 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200" b="1" dirty="0">
                <a:solidFill>
                  <a:schemeClr val="tx2">
                    <a:lumMod val="90000"/>
                  </a:schemeClr>
                </a:solidFill>
              </a:rPr>
              <a:t>Reconstitution Of Extracts:</a:t>
            </a:r>
            <a:endParaRPr lang="en-US" sz="32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Extracts were reconstituted using distilled water to obtain 100mg/ml, 50 mg/ml, 25 mg/ml, 12.5 mg/ml, and 6.25 mg/ml concentrations and stored at 4</a:t>
            </a:r>
            <a:r>
              <a:rPr lang="en-GB" sz="2600" baseline="30000" dirty="0">
                <a:solidFill>
                  <a:schemeClr val="tx2">
                    <a:lumMod val="90000"/>
                  </a:schemeClr>
                </a:solidFill>
              </a:rPr>
              <a:t>o</a:t>
            </a:r>
            <a:r>
              <a:rPr lang="en-GB" sz="2600" dirty="0">
                <a:solidFill>
                  <a:schemeClr val="tx2">
                    <a:lumMod val="90000"/>
                  </a:schemeClr>
                </a:solidFill>
              </a:rPr>
              <a:t>C in sample bottles until required.  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600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sz="26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sz="3400" b="1" dirty="0">
                <a:solidFill>
                  <a:schemeClr val="tx2">
                    <a:lumMod val="90000"/>
                  </a:schemeClr>
                </a:solidFill>
              </a:rPr>
              <a:t>Antimicrobial Activity: </a:t>
            </a:r>
            <a:endParaRPr lang="en-US" sz="3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Antimicrobial activity was performed to evaluate the antimicrobial properties of each extracts employing the agar well diffusion method as described by Ahmad and Beg, (2001). 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400" b="1" dirty="0">
                <a:solidFill>
                  <a:schemeClr val="tx2">
                    <a:lumMod val="90000"/>
                  </a:schemeClr>
                </a:solidFill>
              </a:rPr>
              <a:t>Minimum Inhibitory Concentration (MIC):</a:t>
            </a:r>
            <a:endParaRPr lang="en-US" sz="3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The broth dilution method as earlier described by Bailey and Evelyn (1970) was employed in the determination of the minimum inhibitory concentration (MIC) of each extracts. 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400" b="1" dirty="0">
                <a:solidFill>
                  <a:schemeClr val="tx2">
                    <a:lumMod val="90000"/>
                  </a:schemeClr>
                </a:solidFill>
              </a:rPr>
              <a:t>Minimum Bactericidal/Fungicidal Concentration (MBC and MFC) </a:t>
            </a:r>
            <a:endParaRPr lang="en-US" sz="3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The bactericidal and fungicidal concentrations of the extracts were determined with the absence of growth of bacteria and fungi colonies on plates after incubation. 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3400" b="1" dirty="0" err="1">
                <a:solidFill>
                  <a:schemeClr val="tx2">
                    <a:lumMod val="90000"/>
                  </a:schemeClr>
                </a:solidFill>
              </a:rPr>
              <a:t>Phytochemical</a:t>
            </a:r>
            <a:r>
              <a:rPr lang="en-GB" sz="3400" b="1" dirty="0">
                <a:solidFill>
                  <a:schemeClr val="tx2">
                    <a:lumMod val="90000"/>
                  </a:schemeClr>
                </a:solidFill>
              </a:rPr>
              <a:t> Analysis:</a:t>
            </a:r>
            <a:endParaRPr lang="en-US" sz="3400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Qualitative screening of the crude sample/extracts were carried out to determine the presence of the following </a:t>
            </a:r>
            <a:r>
              <a:rPr lang="en-GB" dirty="0" err="1">
                <a:solidFill>
                  <a:schemeClr val="tx2">
                    <a:lumMod val="90000"/>
                  </a:schemeClr>
                </a:solidFill>
              </a:rPr>
              <a:t>phytochemicals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: alkaloid, steroids, tannins, glycosides, </a:t>
            </a:r>
            <a:r>
              <a:rPr lang="en-GB" dirty="0" err="1">
                <a:solidFill>
                  <a:schemeClr val="tx2">
                    <a:lumMod val="90000"/>
                  </a:schemeClr>
                </a:solidFill>
              </a:rPr>
              <a:t>saponins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 and </a:t>
            </a:r>
            <a:r>
              <a:rPr lang="en-GB" dirty="0" err="1">
                <a:solidFill>
                  <a:schemeClr val="tx2">
                    <a:lumMod val="90000"/>
                  </a:schemeClr>
                </a:solidFill>
              </a:rPr>
              <a:t>flavonoids</a:t>
            </a:r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610600" cy="6705600"/>
          </a:xfrm>
        </p:spPr>
        <p:txBody>
          <a:bodyPr/>
          <a:lstStyle/>
          <a:p>
            <a:r>
              <a:rPr lang="en-GB" b="1" u="sng" dirty="0">
                <a:solidFill>
                  <a:schemeClr val="tx2">
                    <a:lumMod val="90000"/>
                  </a:schemeClr>
                </a:solidFill>
              </a:rPr>
              <a:t>RESULTS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en-GB" sz="2400" b="1" dirty="0">
                <a:solidFill>
                  <a:schemeClr val="tx2">
                    <a:lumMod val="90000"/>
                  </a:schemeClr>
                </a:solidFill>
              </a:rPr>
              <a:t>Table 1: Antimicrobial Activity Of Plant Extracts At 100mg/ml Concentration</a:t>
            </a:r>
            <a:endParaRPr lang="en-US" sz="24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o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610600" cy="64770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2: Antimicrobial Activity Of Plant Extracts At 50mg/ml Concentration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066801"/>
            <a:ext cx="876300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tx2">
                    <a:lumMod val="90000"/>
                  </a:schemeClr>
                </a:solidFill>
              </a:rPr>
              <a:t>Table 3: Antimicrobial Activity Of Plant Extracts At 25mg/ml Concentration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Cap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1" y="1219200"/>
            <a:ext cx="8762999" cy="5410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</TotalTime>
  <Words>507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Wellspring</dc:creator>
  <cp:lastModifiedBy>Muhammad Asif</cp:lastModifiedBy>
  <cp:revision>10</cp:revision>
  <dcterms:created xsi:type="dcterms:W3CDTF">2016-06-10T20:12:12Z</dcterms:created>
  <dcterms:modified xsi:type="dcterms:W3CDTF">2016-06-13T03:27:04Z</dcterms:modified>
</cp:coreProperties>
</file>