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1" r:id="rId4"/>
    <p:sldId id="262" r:id="rId5"/>
    <p:sldId id="263" r:id="rId6"/>
    <p:sldId id="265" r:id="rId7"/>
    <p:sldId id="266" r:id="rId8"/>
    <p:sldId id="267" r:id="rId9"/>
    <p:sldId id="272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D0249-14C2-49E1-86E6-793EDB1113F3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53BE4-CE99-41B4-9602-36827014E265}">
      <dgm:prSet/>
      <dgm:spPr/>
      <dgm:t>
        <a:bodyPr/>
        <a:lstStyle/>
        <a:p>
          <a:pPr rtl="0"/>
          <a:r>
            <a:rPr lang="en-US" dirty="0"/>
            <a:t>Total Physical Response</a:t>
          </a:r>
          <a:endParaRPr lang="ru-RU" dirty="0"/>
        </a:p>
      </dgm:t>
    </dgm:pt>
    <dgm:pt modelId="{9D20C4AB-BE74-4961-8FEC-B74F8FE34CD8}" type="parTrans" cxnId="{78B37924-DB49-4C5C-8CB2-AAACA6943E08}">
      <dgm:prSet/>
      <dgm:spPr/>
      <dgm:t>
        <a:bodyPr/>
        <a:lstStyle/>
        <a:p>
          <a:endParaRPr lang="ru-RU"/>
        </a:p>
      </dgm:t>
    </dgm:pt>
    <dgm:pt modelId="{4023C40B-1B9D-45E1-ADEE-86785227064D}" type="sibTrans" cxnId="{78B37924-DB49-4C5C-8CB2-AAACA6943E08}">
      <dgm:prSet/>
      <dgm:spPr/>
      <dgm:t>
        <a:bodyPr/>
        <a:lstStyle/>
        <a:p>
          <a:endParaRPr lang="ru-RU"/>
        </a:p>
      </dgm:t>
    </dgm:pt>
    <dgm:pt modelId="{CCE47F1C-89F5-43F8-9763-A1067E781B4D}">
      <dgm:prSet/>
      <dgm:spPr/>
      <dgm:t>
        <a:bodyPr/>
        <a:lstStyle/>
        <a:p>
          <a:pPr rtl="0"/>
          <a:r>
            <a:rPr lang="en-US" dirty="0"/>
            <a:t>Natural Approach</a:t>
          </a:r>
          <a:endParaRPr lang="ru-RU" dirty="0"/>
        </a:p>
      </dgm:t>
    </dgm:pt>
    <dgm:pt modelId="{DA0F7446-B071-43A4-BC04-998270EE75BB}" type="parTrans" cxnId="{4DBE061A-EECE-4778-8EA6-EF1578586C24}">
      <dgm:prSet/>
      <dgm:spPr/>
      <dgm:t>
        <a:bodyPr/>
        <a:lstStyle/>
        <a:p>
          <a:endParaRPr lang="ru-RU"/>
        </a:p>
      </dgm:t>
    </dgm:pt>
    <dgm:pt modelId="{A8798B6E-E2CF-4EA3-B381-3DFB174427F4}" type="sibTrans" cxnId="{4DBE061A-EECE-4778-8EA6-EF1578586C24}">
      <dgm:prSet/>
      <dgm:spPr/>
      <dgm:t>
        <a:bodyPr/>
        <a:lstStyle/>
        <a:p>
          <a:endParaRPr lang="ru-RU"/>
        </a:p>
      </dgm:t>
    </dgm:pt>
    <dgm:pt modelId="{FE2AD897-75A7-4AC1-8023-CCD5D88928A1}">
      <dgm:prSet/>
      <dgm:spPr/>
      <dgm:t>
        <a:bodyPr/>
        <a:lstStyle/>
        <a:p>
          <a:pPr rtl="0"/>
          <a:r>
            <a:rPr lang="en-US" dirty="0"/>
            <a:t>Age–and-acquisition-inspired teaching methods</a:t>
          </a:r>
          <a:endParaRPr lang="ru-RU" dirty="0"/>
        </a:p>
      </dgm:t>
    </dgm:pt>
    <dgm:pt modelId="{4799E8C7-CD8E-40F9-9E4A-967DA4204406}" type="parTrans" cxnId="{431ABCAD-DA59-4A8A-AF9E-45E129471944}">
      <dgm:prSet/>
      <dgm:spPr/>
      <dgm:t>
        <a:bodyPr/>
        <a:lstStyle/>
        <a:p>
          <a:endParaRPr lang="ru-RU"/>
        </a:p>
      </dgm:t>
    </dgm:pt>
    <dgm:pt modelId="{BDCD2A7E-D786-427B-9E1A-B03609705C78}" type="sibTrans" cxnId="{431ABCAD-DA59-4A8A-AF9E-45E129471944}">
      <dgm:prSet/>
      <dgm:spPr/>
      <dgm:t>
        <a:bodyPr/>
        <a:lstStyle/>
        <a:p>
          <a:endParaRPr lang="ru-RU"/>
        </a:p>
      </dgm:t>
    </dgm:pt>
    <dgm:pt modelId="{BBC57162-E374-4300-98E4-1C837A5A6104}" type="pres">
      <dgm:prSet presAssocID="{DA9D0249-14C2-49E1-86E6-793EDB1113F3}" presName="Name0" presStyleCnt="0">
        <dgm:presLayoutVars>
          <dgm:dir/>
          <dgm:resizeHandles val="exact"/>
        </dgm:presLayoutVars>
      </dgm:prSet>
      <dgm:spPr/>
    </dgm:pt>
    <dgm:pt modelId="{61163393-708F-4547-BD6B-3D46D97447D9}" type="pres">
      <dgm:prSet presAssocID="{DA9D0249-14C2-49E1-86E6-793EDB1113F3}" presName="vNodes" presStyleCnt="0"/>
      <dgm:spPr/>
    </dgm:pt>
    <dgm:pt modelId="{55C74D8F-04A1-4C5E-B3DC-4F5308097AC0}" type="pres">
      <dgm:prSet presAssocID="{CEC53BE4-CE99-41B4-9602-36827014E265}" presName="node" presStyleLbl="node1" presStyleIdx="0" presStyleCnt="3">
        <dgm:presLayoutVars>
          <dgm:bulletEnabled val="1"/>
        </dgm:presLayoutVars>
      </dgm:prSet>
      <dgm:spPr/>
    </dgm:pt>
    <dgm:pt modelId="{278FFFAD-A520-45AB-A090-A5BC9C553E42}" type="pres">
      <dgm:prSet presAssocID="{4023C40B-1B9D-45E1-ADEE-86785227064D}" presName="spacerT" presStyleCnt="0"/>
      <dgm:spPr/>
    </dgm:pt>
    <dgm:pt modelId="{14BCA898-12F1-4365-BDD4-5F3B0E9CA6E5}" type="pres">
      <dgm:prSet presAssocID="{4023C40B-1B9D-45E1-ADEE-86785227064D}" presName="sibTrans" presStyleLbl="sibTrans2D1" presStyleIdx="0" presStyleCnt="2"/>
      <dgm:spPr/>
    </dgm:pt>
    <dgm:pt modelId="{11953979-5CA2-4D48-89BE-8F38803D4FBE}" type="pres">
      <dgm:prSet presAssocID="{4023C40B-1B9D-45E1-ADEE-86785227064D}" presName="spacerB" presStyleCnt="0"/>
      <dgm:spPr/>
    </dgm:pt>
    <dgm:pt modelId="{2D26D576-32B9-4EA2-BE98-B1E005B5F281}" type="pres">
      <dgm:prSet presAssocID="{CCE47F1C-89F5-43F8-9763-A1067E781B4D}" presName="node" presStyleLbl="node1" presStyleIdx="1" presStyleCnt="3">
        <dgm:presLayoutVars>
          <dgm:bulletEnabled val="1"/>
        </dgm:presLayoutVars>
      </dgm:prSet>
      <dgm:spPr/>
    </dgm:pt>
    <dgm:pt modelId="{36E701C2-06DA-4707-BA5E-C114687BF21B}" type="pres">
      <dgm:prSet presAssocID="{DA9D0249-14C2-49E1-86E6-793EDB1113F3}" presName="sibTransLast" presStyleLbl="sibTrans2D1" presStyleIdx="1" presStyleCnt="2"/>
      <dgm:spPr/>
    </dgm:pt>
    <dgm:pt modelId="{303C0308-9B29-4864-A78F-2D81B16EEFB4}" type="pres">
      <dgm:prSet presAssocID="{DA9D0249-14C2-49E1-86E6-793EDB1113F3}" presName="connectorText" presStyleLbl="sibTrans2D1" presStyleIdx="1" presStyleCnt="2"/>
      <dgm:spPr/>
    </dgm:pt>
    <dgm:pt modelId="{6A6053DB-D008-4684-8645-2194833227A1}" type="pres">
      <dgm:prSet presAssocID="{DA9D0249-14C2-49E1-86E6-793EDB1113F3}" presName="lastNode" presStyleLbl="node1" presStyleIdx="2" presStyleCnt="3" custScaleX="241921">
        <dgm:presLayoutVars>
          <dgm:bulletEnabled val="1"/>
        </dgm:presLayoutVars>
      </dgm:prSet>
      <dgm:spPr/>
    </dgm:pt>
  </dgm:ptLst>
  <dgm:cxnLst>
    <dgm:cxn modelId="{4DBE061A-EECE-4778-8EA6-EF1578586C24}" srcId="{DA9D0249-14C2-49E1-86E6-793EDB1113F3}" destId="{CCE47F1C-89F5-43F8-9763-A1067E781B4D}" srcOrd="1" destOrd="0" parTransId="{DA0F7446-B071-43A4-BC04-998270EE75BB}" sibTransId="{A8798B6E-E2CF-4EA3-B381-3DFB174427F4}"/>
    <dgm:cxn modelId="{78B37924-DB49-4C5C-8CB2-AAACA6943E08}" srcId="{DA9D0249-14C2-49E1-86E6-793EDB1113F3}" destId="{CEC53BE4-CE99-41B4-9602-36827014E265}" srcOrd="0" destOrd="0" parTransId="{9D20C4AB-BE74-4961-8FEC-B74F8FE34CD8}" sibTransId="{4023C40B-1B9D-45E1-ADEE-86785227064D}"/>
    <dgm:cxn modelId="{57A98A5D-9E39-4489-B4C3-426F62AF2CCB}" type="presOf" srcId="{CCE47F1C-89F5-43F8-9763-A1067E781B4D}" destId="{2D26D576-32B9-4EA2-BE98-B1E005B5F281}" srcOrd="0" destOrd="0" presId="urn:microsoft.com/office/officeart/2005/8/layout/equation2"/>
    <dgm:cxn modelId="{DB012662-553F-479E-817E-BC098A20F764}" type="presOf" srcId="{FE2AD897-75A7-4AC1-8023-CCD5D88928A1}" destId="{6A6053DB-D008-4684-8645-2194833227A1}" srcOrd="0" destOrd="0" presId="urn:microsoft.com/office/officeart/2005/8/layout/equation2"/>
    <dgm:cxn modelId="{671C7572-56C8-4A8E-AC7C-D1E9CE44E6CC}" type="presOf" srcId="{DA9D0249-14C2-49E1-86E6-793EDB1113F3}" destId="{BBC57162-E374-4300-98E4-1C837A5A6104}" srcOrd="0" destOrd="0" presId="urn:microsoft.com/office/officeart/2005/8/layout/equation2"/>
    <dgm:cxn modelId="{823AB158-7677-44FF-A40D-EC95B0A3E853}" type="presOf" srcId="{CEC53BE4-CE99-41B4-9602-36827014E265}" destId="{55C74D8F-04A1-4C5E-B3DC-4F5308097AC0}" srcOrd="0" destOrd="0" presId="urn:microsoft.com/office/officeart/2005/8/layout/equation2"/>
    <dgm:cxn modelId="{CA48C8AA-FE1F-4DC8-8B4E-864F3D9E276A}" type="presOf" srcId="{4023C40B-1B9D-45E1-ADEE-86785227064D}" destId="{14BCA898-12F1-4365-BDD4-5F3B0E9CA6E5}" srcOrd="0" destOrd="0" presId="urn:microsoft.com/office/officeart/2005/8/layout/equation2"/>
    <dgm:cxn modelId="{431ABCAD-DA59-4A8A-AF9E-45E129471944}" srcId="{DA9D0249-14C2-49E1-86E6-793EDB1113F3}" destId="{FE2AD897-75A7-4AC1-8023-CCD5D88928A1}" srcOrd="2" destOrd="0" parTransId="{4799E8C7-CD8E-40F9-9E4A-967DA4204406}" sibTransId="{BDCD2A7E-D786-427B-9E1A-B03609705C78}"/>
    <dgm:cxn modelId="{8D4BD0CF-C20B-4212-9144-B814F378690A}" type="presOf" srcId="{A8798B6E-E2CF-4EA3-B381-3DFB174427F4}" destId="{36E701C2-06DA-4707-BA5E-C114687BF21B}" srcOrd="0" destOrd="0" presId="urn:microsoft.com/office/officeart/2005/8/layout/equation2"/>
    <dgm:cxn modelId="{D84142D9-2230-4209-A44A-F2025811435D}" type="presOf" srcId="{A8798B6E-E2CF-4EA3-B381-3DFB174427F4}" destId="{303C0308-9B29-4864-A78F-2D81B16EEFB4}" srcOrd="1" destOrd="0" presId="urn:microsoft.com/office/officeart/2005/8/layout/equation2"/>
    <dgm:cxn modelId="{31017CD6-F290-41E0-93B8-A5B731D6F6EB}" type="presParOf" srcId="{BBC57162-E374-4300-98E4-1C837A5A6104}" destId="{61163393-708F-4547-BD6B-3D46D97447D9}" srcOrd="0" destOrd="0" presId="urn:microsoft.com/office/officeart/2005/8/layout/equation2"/>
    <dgm:cxn modelId="{1BB12FEB-7884-46F4-BF43-B81D3A82C421}" type="presParOf" srcId="{61163393-708F-4547-BD6B-3D46D97447D9}" destId="{55C74D8F-04A1-4C5E-B3DC-4F5308097AC0}" srcOrd="0" destOrd="0" presId="urn:microsoft.com/office/officeart/2005/8/layout/equation2"/>
    <dgm:cxn modelId="{D59A615A-6B54-4023-A6F9-D5BAD053B082}" type="presParOf" srcId="{61163393-708F-4547-BD6B-3D46D97447D9}" destId="{278FFFAD-A520-45AB-A090-A5BC9C553E42}" srcOrd="1" destOrd="0" presId="urn:microsoft.com/office/officeart/2005/8/layout/equation2"/>
    <dgm:cxn modelId="{B17C5DE8-7C87-48BB-840B-EDBF10720236}" type="presParOf" srcId="{61163393-708F-4547-BD6B-3D46D97447D9}" destId="{14BCA898-12F1-4365-BDD4-5F3B0E9CA6E5}" srcOrd="2" destOrd="0" presId="urn:microsoft.com/office/officeart/2005/8/layout/equation2"/>
    <dgm:cxn modelId="{B37B6859-0419-4D35-937F-18A317C8D086}" type="presParOf" srcId="{61163393-708F-4547-BD6B-3D46D97447D9}" destId="{11953979-5CA2-4D48-89BE-8F38803D4FBE}" srcOrd="3" destOrd="0" presId="urn:microsoft.com/office/officeart/2005/8/layout/equation2"/>
    <dgm:cxn modelId="{37A2A695-3B9B-4CC4-A8E7-E69EB07B56CE}" type="presParOf" srcId="{61163393-708F-4547-BD6B-3D46D97447D9}" destId="{2D26D576-32B9-4EA2-BE98-B1E005B5F281}" srcOrd="4" destOrd="0" presId="urn:microsoft.com/office/officeart/2005/8/layout/equation2"/>
    <dgm:cxn modelId="{F2CAE562-308E-405F-A18C-AC21A9D2462E}" type="presParOf" srcId="{BBC57162-E374-4300-98E4-1C837A5A6104}" destId="{36E701C2-06DA-4707-BA5E-C114687BF21B}" srcOrd="1" destOrd="0" presId="urn:microsoft.com/office/officeart/2005/8/layout/equation2"/>
    <dgm:cxn modelId="{69190A00-D81E-4C87-BB8A-BD7E8E7E1734}" type="presParOf" srcId="{36E701C2-06DA-4707-BA5E-C114687BF21B}" destId="{303C0308-9B29-4864-A78F-2D81B16EEFB4}" srcOrd="0" destOrd="0" presId="urn:microsoft.com/office/officeart/2005/8/layout/equation2"/>
    <dgm:cxn modelId="{AC219E7B-2357-4162-9C33-8B348B2F4B84}" type="presParOf" srcId="{BBC57162-E374-4300-98E4-1C837A5A6104}" destId="{6A6053DB-D008-4684-8645-2194833227A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4D8F-04A1-4C5E-B3DC-4F5308097AC0}">
      <dsp:nvSpPr>
        <dsp:cNvPr id="0" name=""/>
        <dsp:cNvSpPr/>
      </dsp:nvSpPr>
      <dsp:spPr>
        <a:xfrm>
          <a:off x="824243" y="1652"/>
          <a:ext cx="1209025" cy="120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Total Physical Response</a:t>
          </a:r>
          <a:endParaRPr lang="ru-RU" sz="1600" kern="1200" dirty="0"/>
        </a:p>
      </dsp:txBody>
      <dsp:txXfrm>
        <a:off x="1001301" y="178710"/>
        <a:ext cx="854909" cy="854909"/>
      </dsp:txXfrm>
    </dsp:sp>
    <dsp:sp modelId="{14BCA898-12F1-4365-BDD4-5F3B0E9CA6E5}">
      <dsp:nvSpPr>
        <dsp:cNvPr id="0" name=""/>
        <dsp:cNvSpPr/>
      </dsp:nvSpPr>
      <dsp:spPr>
        <a:xfrm>
          <a:off x="1078138" y="1308850"/>
          <a:ext cx="701234" cy="70123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1171087" y="1577002"/>
        <a:ext cx="515336" cy="164930"/>
      </dsp:txXfrm>
    </dsp:sp>
    <dsp:sp modelId="{2D26D576-32B9-4EA2-BE98-B1E005B5F281}">
      <dsp:nvSpPr>
        <dsp:cNvPr id="0" name=""/>
        <dsp:cNvSpPr/>
      </dsp:nvSpPr>
      <dsp:spPr>
        <a:xfrm>
          <a:off x="824243" y="2108258"/>
          <a:ext cx="1209025" cy="120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Natural Approach</a:t>
          </a:r>
          <a:endParaRPr lang="ru-RU" sz="1600" kern="1200" dirty="0"/>
        </a:p>
      </dsp:txBody>
      <dsp:txXfrm>
        <a:off x="1001301" y="2285316"/>
        <a:ext cx="854909" cy="854909"/>
      </dsp:txXfrm>
    </dsp:sp>
    <dsp:sp modelId="{36E701C2-06DA-4707-BA5E-C114687BF21B}">
      <dsp:nvSpPr>
        <dsp:cNvPr id="0" name=""/>
        <dsp:cNvSpPr/>
      </dsp:nvSpPr>
      <dsp:spPr>
        <a:xfrm>
          <a:off x="2214622" y="1434589"/>
          <a:ext cx="384469" cy="449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214622" y="1524540"/>
        <a:ext cx="269128" cy="269855"/>
      </dsp:txXfrm>
    </dsp:sp>
    <dsp:sp modelId="{6A6053DB-D008-4684-8645-2194833227A1}">
      <dsp:nvSpPr>
        <dsp:cNvPr id="0" name=""/>
        <dsp:cNvSpPr/>
      </dsp:nvSpPr>
      <dsp:spPr>
        <a:xfrm>
          <a:off x="2758683" y="450442"/>
          <a:ext cx="5849771" cy="241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Age–and-acquisition-inspired teaching methods</a:t>
          </a:r>
          <a:endParaRPr lang="ru-RU" sz="4100" kern="1200" dirty="0"/>
        </a:p>
      </dsp:txBody>
      <dsp:txXfrm>
        <a:off x="3615362" y="804557"/>
        <a:ext cx="4136413" cy="1709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images/eUhoH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 YOUNG LEARNERS` LANGUAGE ACQUISITION AND USE OF APPROPRIATE METHODS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dirty="0" err="1"/>
              <a:t>Khulkar</a:t>
            </a:r>
            <a:r>
              <a:rPr lang="en-US" sz="3100" dirty="0"/>
              <a:t> </a:t>
            </a:r>
            <a:r>
              <a:rPr lang="en-US" sz="3100" dirty="0" err="1"/>
              <a:t>Normuminova</a:t>
            </a:r>
            <a:endParaRPr lang="en-US" sz="3100" dirty="0"/>
          </a:p>
          <a:p>
            <a:r>
              <a:rPr lang="en-US" sz="3100" dirty="0"/>
              <a:t>Uzbekistan State World Languages University</a:t>
            </a:r>
          </a:p>
          <a:p>
            <a:r>
              <a:rPr lang="en-US" sz="3100" dirty="0"/>
              <a:t>UZBEKISTAN</a:t>
            </a:r>
          </a:p>
          <a:p>
            <a:endParaRPr lang="en-US" sz="3100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76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2955226"/>
          </a:xfrm>
        </p:spPr>
        <p:txBody>
          <a:bodyPr>
            <a:noAutofit/>
          </a:bodyPr>
          <a:lstStyle/>
          <a:p>
            <a:r>
              <a:rPr lang="en-US" sz="3200" dirty="0"/>
              <a:t>Findings from the research</a:t>
            </a:r>
          </a:p>
          <a:p>
            <a:r>
              <a:rPr lang="en-US" sz="3200" dirty="0"/>
              <a:t>Dealing with encountered problems </a:t>
            </a:r>
          </a:p>
          <a:p>
            <a:r>
              <a:rPr lang="en-US" sz="3200" dirty="0"/>
              <a:t>Learners` opinions about the appropriate methods English Language learning process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211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72744"/>
            <a:ext cx="9601196" cy="34031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Douglas Brown (2016. 6th edition) Principles of Language Learning and Teaching (pp. 73-75)</a:t>
            </a:r>
            <a:endParaRPr lang="ru-RU" dirty="0"/>
          </a:p>
          <a:p>
            <a:r>
              <a:rPr lang="en-US" dirty="0"/>
              <a:t>Stephen D </a:t>
            </a:r>
            <a:r>
              <a:rPr lang="en-US" dirty="0" err="1"/>
              <a:t>Krashen</a:t>
            </a:r>
            <a:r>
              <a:rPr lang="en-US" dirty="0"/>
              <a:t> (1982) Principles and practice in Second Language Acquisition (pp.137-141)</a:t>
            </a:r>
            <a:endParaRPr lang="ru-RU" dirty="0"/>
          </a:p>
          <a:p>
            <a:r>
              <a:rPr lang="en-US" dirty="0"/>
              <a:t>Stephen D </a:t>
            </a:r>
            <a:r>
              <a:rPr lang="en-US" dirty="0" err="1"/>
              <a:t>Krashen</a:t>
            </a:r>
            <a:r>
              <a:rPr lang="en-US" dirty="0"/>
              <a:t>, Trace D Terrell (1995) The Natural Approach Language Acquisition in the classroom (pp.57-59)</a:t>
            </a:r>
            <a:endParaRPr lang="ru-RU" dirty="0"/>
          </a:p>
          <a:p>
            <a:r>
              <a:rPr lang="en-US" dirty="0"/>
              <a:t>David Birdsong (2009) Age and state of second language acquisition (http://scholar.google.com)</a:t>
            </a:r>
            <a:endParaRPr lang="ru-RU" dirty="0"/>
          </a:p>
          <a:p>
            <a:r>
              <a:rPr lang="en-US" dirty="0">
                <a:hlinkClick r:id="rId2"/>
              </a:rPr>
              <a:t>http://goo.gl/images/eUhoHb</a:t>
            </a:r>
            <a:endParaRPr lang="en-US" dirty="0"/>
          </a:p>
          <a:p>
            <a:r>
              <a:rPr lang="en-US" dirty="0"/>
              <a:t>http://goo.gl.images/pCX3F6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49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br>
              <a:rPr lang="en-US" sz="2400" dirty="0"/>
            </a:br>
            <a:r>
              <a:rPr lang="en-US" sz="4000" dirty="0"/>
              <a:t>Challenges of teaching English for Uzbek young learners and traditional approaches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120886"/>
            <a:ext cx="9601196" cy="2754981"/>
          </a:xfrm>
        </p:spPr>
        <p:txBody>
          <a:bodyPr>
            <a:normAutofit/>
          </a:bodyPr>
          <a:lstStyle/>
          <a:p>
            <a:r>
              <a:rPr lang="en-US" sz="3200" dirty="0"/>
              <a:t>Similarities of Uzbek and English letter spelling</a:t>
            </a:r>
          </a:p>
          <a:p>
            <a:r>
              <a:rPr lang="en-US" sz="3200" dirty="0"/>
              <a:t>Confusable sounds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548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Research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Age-and-acquisition-inspired teaching methods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938039"/>
              </p:ext>
            </p:extLst>
          </p:nvPr>
        </p:nvGraphicFramePr>
        <p:xfrm>
          <a:off x="1295401" y="2556932"/>
          <a:ext cx="9432699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96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Natural Approach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794714"/>
            <a:ext cx="9601196" cy="3081153"/>
          </a:xfrm>
        </p:spPr>
        <p:txBody>
          <a:bodyPr>
            <a:normAutofit/>
          </a:bodyPr>
          <a:lstStyle/>
          <a:p>
            <a:r>
              <a:rPr lang="en-US" sz="3200" dirty="0" err="1"/>
              <a:t>Krashen</a:t>
            </a:r>
            <a:r>
              <a:rPr lang="en-US" sz="3200" dirty="0"/>
              <a:t>:”…They should be given opportunity to “pick up” a language, they should not be forced to “study” grammar in the classroom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372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Physical Response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J.Asher</a:t>
            </a:r>
            <a:r>
              <a:rPr lang="en-US" sz="3200" dirty="0"/>
              <a:t>:”…in learning their first language, appear to do a lot of listening before they speak, and that their listening is accompanied by physical responses(reaching, grabbing,  moving, looking, and so forth)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954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Practice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04052"/>
            <a:ext cx="9601196" cy="3271815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Use of TPR and Natural Approach in the classroom </a:t>
            </a:r>
          </a:p>
          <a:p>
            <a:r>
              <a:rPr lang="en-US" sz="4600" dirty="0"/>
              <a:t>Dealing with difficulties and work on common pronunciation mistakes which were made by the learner during the lesson while performing language</a:t>
            </a:r>
          </a:p>
          <a:p>
            <a:r>
              <a:rPr lang="en-US" sz="4600" dirty="0"/>
              <a:t>Using  TPR and Natural Approach</a:t>
            </a:r>
          </a:p>
          <a:p>
            <a:pPr marL="0" indent="0">
              <a:buNone/>
            </a:pPr>
            <a:r>
              <a:rPr lang="en-US" sz="35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48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TPR method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525850" cy="3318936"/>
          </a:xfrm>
        </p:spPr>
        <p:txBody>
          <a:bodyPr>
            <a:normAutofit/>
          </a:bodyPr>
          <a:lstStyle/>
          <a:p>
            <a:r>
              <a:rPr lang="en-US" sz="3200" dirty="0"/>
              <a:t>“Listen and do” activities </a:t>
            </a:r>
          </a:p>
          <a:p>
            <a:r>
              <a:rPr lang="en-US" sz="3200" dirty="0"/>
              <a:t>“Simon says” activity</a:t>
            </a:r>
          </a:p>
          <a:p>
            <a:r>
              <a:rPr lang="en-US" sz="3200" dirty="0"/>
              <a:t>Identifying Tenses while listening and imitating actions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2" y="2285999"/>
            <a:ext cx="4700789" cy="37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8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Natural Approach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744791" cy="3318936"/>
          </a:xfrm>
        </p:spPr>
        <p:txBody>
          <a:bodyPr/>
          <a:lstStyle/>
          <a:p>
            <a:r>
              <a:rPr lang="en-US" sz="3200" dirty="0"/>
              <a:t>Use of real objects, pictures, visual aids, slides in order to introduce theme</a:t>
            </a:r>
          </a:p>
          <a:p>
            <a:r>
              <a:rPr lang="en-US" sz="3200" dirty="0"/>
              <a:t>Working with worksheets and project works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2421228"/>
            <a:ext cx="4752303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Findings </a:t>
            </a:r>
            <a:br>
              <a:rPr lang="en-US" dirty="0"/>
            </a:br>
            <a:r>
              <a:rPr lang="en-US" dirty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756079"/>
            <a:ext cx="9601196" cy="2550018"/>
          </a:xfrm>
        </p:spPr>
        <p:txBody>
          <a:bodyPr>
            <a:normAutofit/>
          </a:bodyPr>
          <a:lstStyle/>
          <a:p>
            <a:r>
              <a:rPr lang="en-US" sz="3200" dirty="0"/>
              <a:t>Source of collected data</a:t>
            </a:r>
          </a:p>
          <a:p>
            <a:r>
              <a:rPr lang="en-US" sz="3200" dirty="0"/>
              <a:t>Difficulties encountered while utilizing Age-and-acquisition-inspired Methods </a:t>
            </a:r>
          </a:p>
          <a:p>
            <a:r>
              <a:rPr lang="en-US" sz="3200" dirty="0"/>
              <a:t>Benefits to the learner`s Language Acquisition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8448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362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 YOUNG LEARNERS` LANGUAGE ACQUISITION AND USE OF APPROPRIATE METHODS</vt:lpstr>
      <vt:lpstr>  Challenges of teaching English for Uzbek young learners and traditional approaches </vt:lpstr>
      <vt:lpstr> Research Age-and-acquisition-inspired teaching methods  </vt:lpstr>
      <vt:lpstr>Natural Approach</vt:lpstr>
      <vt:lpstr>Total Physical Response</vt:lpstr>
      <vt:lpstr>     Practice</vt:lpstr>
      <vt:lpstr>TPR method </vt:lpstr>
      <vt:lpstr> Natural Approach </vt:lpstr>
      <vt:lpstr>Findings    </vt:lpstr>
      <vt:lpstr>  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Project</dc:title>
  <dc:creator>Пользователь</dc:creator>
  <cp:lastModifiedBy>Muhammad Asif</cp:lastModifiedBy>
  <cp:revision>19</cp:revision>
  <dcterms:created xsi:type="dcterms:W3CDTF">2018-10-22T23:55:17Z</dcterms:created>
  <dcterms:modified xsi:type="dcterms:W3CDTF">2020-08-05T05:00:35Z</dcterms:modified>
</cp:coreProperties>
</file>