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8" r:id="rId6"/>
    <p:sldId id="266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7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10B64-3198-4C02-A0E9-301B994D1363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880A6-0714-4109-B81E-33F99752424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502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880A6-0714-4109-B81E-33F997524244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880A6-0714-4109-B81E-33F997524244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880A6-0714-4109-B81E-33F997524244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D1500-EFB2-47DE-97E1-68FBEDA6FCEF}" type="datetimeFigureOut">
              <a:rPr lang="en-US" smtClean="0"/>
              <a:pPr/>
              <a:t>8/20/2020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540F9-B679-4A5D-A45C-366F524B1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portunitiesforafricans.com/2015-african-higher-education-summit-revitalizing-higher-education-for-africas-future-dakar-senegal/" TargetMode="External"/><Relationship Id="rId2" Type="http://schemas.openxmlformats.org/officeDocument/2006/relationships/hyperlink" Target="https://doi.org/10.1007/s11199-005-7738-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rchgate.net/publication/333338710_Models_and_concepts_of_curriculum_implementation_some_definitions_and_influence_of_implementa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THE NEW NATIONAL TEACHER EDUCATION CURRICULUM AT THE UNIVERSITY OF EDUCATION, WINNEBA, GHANA: PROSPECTS, CHALLENGES, AND THE WAY FORWARD.</a:t>
            </a:r>
            <a:br>
              <a:rPr lang="en-GB" dirty="0"/>
            </a:br>
            <a:br>
              <a:rPr lang="en-GB" dirty="0"/>
            </a:br>
            <a:r>
              <a:rPr lang="en-US" dirty="0"/>
              <a:t>BY HANS KWEKU ANDERSON (PhD)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Results/Findings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Students’ Demographics</a:t>
            </a:r>
          </a:p>
          <a:p>
            <a:pPr marL="514350" indent="-514350"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females (157) than males (93)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Ghana Web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(2020).</a:t>
            </a: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b="1" dirty="0">
                <a:latin typeface="Times New Roman" pitchFamily="18" charset="0"/>
                <a:cs typeface="Times New Roman" pitchFamily="18" charset="0"/>
              </a:rPr>
              <a:t>Lecturers’ Demographics</a:t>
            </a:r>
          </a:p>
          <a:p>
            <a:pPr marL="514350" indent="-514350">
              <a:buAutoNum type="arabicPeriod"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More male lecturers (24) than females (8).</a:t>
            </a:r>
          </a:p>
          <a:p>
            <a:pPr marL="514350" indent="-514350"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African Higher Education Summit (2015).</a:t>
            </a: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Majority of the lecturers are within the age range of 41 – 50.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Rambiasz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(2017) </a:t>
            </a: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Results/Findings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Research Question1(Implementers’ </a:t>
            </a:r>
            <a:r>
              <a:rPr lang="en-GB" b="1" dirty="0" err="1">
                <a:latin typeface="Times New Roman" pitchFamily="18" charset="0"/>
                <a:cs typeface="Times New Roman" pitchFamily="18" charset="0"/>
              </a:rPr>
              <a:t>pred’ness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implementers appeared highly prepared in terms of: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academic training,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clarity about the Supported Teaching in Schools (STS),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methodological strategies suggested for teaching the curriculum,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have had in-service training.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(Cheung &amp;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Weng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2012,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Onyeachu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2008)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Results/Findings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Research Question 2  (Availability of facilities)</a:t>
            </a:r>
          </a:p>
          <a:p>
            <a:pPr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There is: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space for teaching and learning purposes,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time to prepare and deliver the content of the NTS Curriculum,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ability to complete the prescribed content,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availability of internal support and external supports,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availability of the required resources. (Rogan &amp; Grayson, 2003; Wang, 2006)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GB" dirty="0"/>
              <a:t>Results/Findings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840435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Not everything is available. For instance, when teaching Science, I have to take the students to the Science Department for practicals. 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To be able to get lecturers for all the courses, I borrow lecturers from other Departments. 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Sometimes, there is no space to place a projector because of large class size.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There is no external support in any way to the Department for the implementation of the New Curriculum.</a:t>
            </a:r>
          </a:p>
          <a:p>
            <a:r>
              <a:rPr lang="en-US" i="1" dirty="0">
                <a:latin typeface="Times New Roman" pitchFamily="18" charset="0"/>
                <a:ea typeface="Calibri"/>
                <a:cs typeface="Times New Roman" pitchFamily="18" charset="0"/>
              </a:rPr>
              <a:t>ITECPD ( Institute for Teacher Education and Continuous Professional Development) comes round from time to time to monitor.</a:t>
            </a:r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Results/Findings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429288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Research Question 3(Learners’ contributions)</a:t>
            </a:r>
          </a:p>
          <a:p>
            <a:pPr marL="514350" indent="-514350"/>
            <a:r>
              <a:rPr lang="en-US" dirty="0">
                <a:latin typeface="Times New Roman" pitchFamily="18" charset="0"/>
                <a:cs typeface="Times New Roman" pitchFamily="18" charset="0"/>
              </a:rPr>
              <a:t>The students are both regular and punctual at lectures. </a:t>
            </a:r>
          </a:p>
          <a:p>
            <a:pPr marL="514350" indent="-514350"/>
            <a:r>
              <a:rPr lang="en-US" dirty="0">
                <a:latin typeface="Times New Roman" pitchFamily="18" charset="0"/>
                <a:cs typeface="Times New Roman" pitchFamily="18" charset="0"/>
              </a:rPr>
              <a:t>They actively participate in group work.</a:t>
            </a:r>
          </a:p>
          <a:p>
            <a:pPr marL="514350" indent="-514350"/>
            <a:r>
              <a:rPr lang="en-US" dirty="0">
                <a:latin typeface="Times New Roman" pitchFamily="18" charset="0"/>
                <a:cs typeface="Times New Roman" pitchFamily="18" charset="0"/>
              </a:rPr>
              <a:t>They understand the content of the Curriculum and the STS.</a:t>
            </a:r>
          </a:p>
          <a:p>
            <a:pPr marL="514350" indent="-514350"/>
            <a:r>
              <a:rPr lang="en-US" dirty="0">
                <a:latin typeface="Times New Roman" pitchFamily="18" charset="0"/>
                <a:cs typeface="Times New Roman" pitchFamily="18" charset="0"/>
              </a:rPr>
              <a:t> They have the required ICT gadgets (Android phones and laptop). </a:t>
            </a:r>
          </a:p>
          <a:p>
            <a:pPr marL="514350" indent="-514350"/>
            <a:r>
              <a:rPr lang="en-US" dirty="0">
                <a:latin typeface="Times New Roman" pitchFamily="18" charset="0"/>
                <a:cs typeface="Times New Roman" pitchFamily="18" charset="0"/>
              </a:rPr>
              <a:t>Their lecturers are punctual and regular at lectures.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Sahinto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et al., 2016)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Results/Findings (Hypothesis)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Generally, the implementers’ demographic variables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were good indicators of their level of preparedness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implementation of the new curriculum, hence, the null hypothesis that “demographic characteristics of implementers (sex, age, academic qualification ) will not statistically significantly predict their level of preparedness” is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not supported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while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alternate is supported. 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27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Results/Findings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Challenges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STS poses problem to the students.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Inadequate teaching space and large class size.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Ayemi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Olowe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2016)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The implementation of the New Teachers Standard Curriculum at the University of Education, Winneba, Ghana,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is going on effectively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even though there are challenges militating against it.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Management should provide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enough lecture halls that are spacious for lectures.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Time-tabling for STS should be re-considered for students by the planners.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Director of ITECPD should liaise with the Municipal Education Directorate on how to have a successful STS.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/>
              <a:t>Addi</a:t>
            </a:r>
            <a:r>
              <a:rPr lang="en-US" dirty="0"/>
              <a:t> – </a:t>
            </a:r>
            <a:r>
              <a:rPr lang="en-US" dirty="0" err="1"/>
              <a:t>Raccah</a:t>
            </a:r>
            <a:r>
              <a:rPr lang="en-US" dirty="0"/>
              <a:t>. (2005). </a:t>
            </a:r>
            <a:r>
              <a:rPr lang="en-US" i="1" dirty="0"/>
              <a:t>A. Gender and Teachers' Attrition: The Occupational Destination of Former Teachers</a:t>
            </a:r>
            <a:r>
              <a:rPr lang="en-US" dirty="0"/>
              <a:t>. </a:t>
            </a:r>
            <a:r>
              <a:rPr lang="en-US" i="1" dirty="0"/>
              <a:t>Sex Roles</a:t>
            </a:r>
            <a:r>
              <a:rPr lang="en-US" dirty="0"/>
              <a:t> </a:t>
            </a:r>
            <a:r>
              <a:rPr lang="en-US" b="1" dirty="0"/>
              <a:t>53, </a:t>
            </a:r>
            <a:r>
              <a:rPr lang="en-US" dirty="0"/>
              <a:t>739–752 (2005).Retrieved on July 13, 2020 from  </a:t>
            </a:r>
            <a:r>
              <a:rPr lang="en-US" u="sng" dirty="0">
                <a:hlinkClick r:id="rId2"/>
              </a:rPr>
              <a:t>https://doi.org/10.1007/s11199-005-7738-z</a:t>
            </a:r>
            <a:r>
              <a:rPr lang="en-US" dirty="0"/>
              <a:t> </a:t>
            </a:r>
          </a:p>
          <a:p>
            <a:r>
              <a:rPr lang="en-US" dirty="0"/>
              <a:t>        </a:t>
            </a:r>
            <a:r>
              <a:rPr lang="en-US" dirty="0" err="1"/>
              <a:t>Adentwi</a:t>
            </a:r>
            <a:r>
              <a:rPr lang="en-US" dirty="0"/>
              <a:t>, K. I. (2000). </a:t>
            </a:r>
            <a:r>
              <a:rPr lang="en-US" i="1" dirty="0"/>
              <a:t>Curriculum development. An introduction</a:t>
            </a:r>
            <a:r>
              <a:rPr lang="en-US" dirty="0"/>
              <a:t>. Kumasi, Ghana: SKIES Printing Works.</a:t>
            </a:r>
          </a:p>
          <a:p>
            <a:r>
              <a:rPr lang="en-US" dirty="0"/>
              <a:t>        African Higher Education Summit (2015). </a:t>
            </a:r>
            <a:r>
              <a:rPr lang="en-US" i="1" dirty="0"/>
              <a:t>Revitalizing Higher Education for Africa’s future.</a:t>
            </a:r>
            <a:r>
              <a:rPr lang="en-US" dirty="0"/>
              <a:t> Retrieved on July 9, 2020 from  </a:t>
            </a:r>
            <a:r>
              <a:rPr lang="en-US" u="sng" dirty="0">
                <a:hlinkClick r:id="rId3"/>
              </a:rPr>
              <a:t>https://www.opportunitiesforafricans.com/2015-african-higher-education-summit-revitalizing-higher-education-for-africas-future-dakar-senegal/</a:t>
            </a:r>
            <a:endParaRPr lang="en-US" dirty="0"/>
          </a:p>
          <a:p>
            <a:r>
              <a:rPr lang="en-US" dirty="0"/>
              <a:t>        Anderson, H. K. (2002). </a:t>
            </a:r>
            <a:r>
              <a:rPr lang="en-US" i="1" dirty="0"/>
              <a:t>The implementation of the music and dance </a:t>
            </a:r>
            <a:r>
              <a:rPr lang="en-US" i="1" dirty="0" err="1"/>
              <a:t>programme</a:t>
            </a:r>
            <a:r>
              <a:rPr lang="en-US" i="1" dirty="0"/>
              <a:t> in basic schools. The case of the Awutu, </a:t>
            </a:r>
            <a:r>
              <a:rPr lang="en-US" i="1" dirty="0" err="1"/>
              <a:t>Effutu</a:t>
            </a:r>
            <a:r>
              <a:rPr lang="en-US" i="1" dirty="0"/>
              <a:t>, Senya District of </a:t>
            </a:r>
            <a:r>
              <a:rPr lang="en-US" i="1" dirty="0" err="1"/>
              <a:t>theCentral</a:t>
            </a:r>
            <a:r>
              <a:rPr lang="en-US" i="1" dirty="0"/>
              <a:t> Region</a:t>
            </a:r>
            <a:r>
              <a:rPr lang="en-US" dirty="0"/>
              <a:t>. Unpublished master’s Thesis. University of Cape Coast, Cape Coast, Ghana. </a:t>
            </a:r>
          </a:p>
          <a:p>
            <a:r>
              <a:rPr lang="en-US" dirty="0"/>
              <a:t>       Ali, A. A. &amp; </a:t>
            </a:r>
            <a:r>
              <a:rPr lang="en-US" dirty="0" err="1"/>
              <a:t>Ajibola</a:t>
            </a:r>
            <a:r>
              <a:rPr lang="en-US" dirty="0"/>
              <a:t>, A. L. (2015). Issues and prospects of effective implementation of new secondary school curriculum in Nigeria. </a:t>
            </a:r>
            <a:r>
              <a:rPr lang="en-US" i="1" dirty="0"/>
              <a:t>Journal of Educational Practice</a:t>
            </a:r>
            <a:r>
              <a:rPr lang="en-US" dirty="0"/>
              <a:t>, </a:t>
            </a:r>
            <a:r>
              <a:rPr lang="en-US" i="1" dirty="0"/>
              <a:t>6</a:t>
            </a:r>
            <a:r>
              <a:rPr lang="en-US" dirty="0"/>
              <a:t>(30), 29-39.</a:t>
            </a:r>
          </a:p>
          <a:p>
            <a:r>
              <a:rPr lang="en-US" dirty="0"/>
              <a:t>      </a:t>
            </a:r>
            <a:r>
              <a:rPr lang="en-US" dirty="0" err="1"/>
              <a:t>Ayeni</a:t>
            </a:r>
            <a:r>
              <a:rPr lang="en-US" dirty="0"/>
              <a:t>, O. G. &amp; </a:t>
            </a:r>
            <a:r>
              <a:rPr lang="en-US" dirty="0" err="1"/>
              <a:t>Olowe</a:t>
            </a:r>
            <a:r>
              <a:rPr lang="en-US" dirty="0"/>
              <a:t>, M. O. (2016). Implication of large class size in the teaching and learning of Business Education in Tertiary Institution in </a:t>
            </a:r>
            <a:r>
              <a:rPr lang="en-US" dirty="0" err="1"/>
              <a:t>Ekiti</a:t>
            </a:r>
            <a:r>
              <a:rPr lang="en-US" dirty="0"/>
              <a:t> State. </a:t>
            </a:r>
            <a:r>
              <a:rPr lang="en-US" i="1" dirty="0"/>
              <a:t>Journal of Education and Practice</a:t>
            </a:r>
            <a:r>
              <a:rPr lang="en-US" dirty="0"/>
              <a:t>, 7(34), 65 – 69.</a:t>
            </a:r>
          </a:p>
          <a:p>
            <a:r>
              <a:rPr lang="en-US" dirty="0"/>
              <a:t>      </a:t>
            </a:r>
            <a:r>
              <a:rPr lang="en-US" dirty="0" err="1"/>
              <a:t>Bediako</a:t>
            </a:r>
            <a:r>
              <a:rPr lang="en-US" dirty="0"/>
              <a:t>, S. (2019). </a:t>
            </a:r>
            <a:r>
              <a:rPr lang="en-US" i="1" dirty="0"/>
              <a:t>Models and concepts of curriculum implementation, some definitions and influence of implementation</a:t>
            </a:r>
            <a:r>
              <a:rPr lang="en-US" dirty="0"/>
              <a:t>. Retrieved on July 9, 2020 from </a:t>
            </a:r>
            <a:r>
              <a:rPr lang="en-US" u="sng" dirty="0">
                <a:hlinkClick r:id="rId4"/>
              </a:rPr>
              <a:t>https://www.researchgate.net/publication/333338710_Models_and_concepts_of_curriculum_implementation_some_definitions_and_influence_of_implementation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Caruth</a:t>
            </a:r>
            <a:r>
              <a:rPr lang="en-US" dirty="0"/>
              <a:t>, G. D. (2013). Demystifying mixed methods research design: A review of the literature </a:t>
            </a:r>
            <a:r>
              <a:rPr lang="en-US" i="1" dirty="0" err="1"/>
              <a:t>Mevlana</a:t>
            </a:r>
            <a:r>
              <a:rPr lang="en-US" i="1" dirty="0"/>
              <a:t> International Journal of Education (MIJE). 3(2), 112– 122.</a:t>
            </a:r>
            <a:endParaRPr lang="en-US" dirty="0"/>
          </a:p>
          <a:p>
            <a:r>
              <a:rPr lang="en-US" dirty="0"/>
              <a:t>     Cheung, C. K. &amp; </a:t>
            </a:r>
            <a:r>
              <a:rPr lang="en-US" dirty="0" err="1"/>
              <a:t>Weng</a:t>
            </a:r>
            <a:r>
              <a:rPr lang="en-US" dirty="0"/>
              <a:t>, M. W. (2012). Factors affecting the implementation of curriculum reform in Hong Kong:  Key finds from a large scale survey study</a:t>
            </a:r>
            <a:r>
              <a:rPr lang="en-US" i="1" dirty="0"/>
              <a:t>.  International Journal Management</a:t>
            </a:r>
            <a:r>
              <a:rPr lang="en-US" dirty="0"/>
              <a:t>, </a:t>
            </a:r>
            <a:r>
              <a:rPr lang="en-US" i="1" dirty="0"/>
              <a:t>26</a:t>
            </a:r>
            <a:r>
              <a:rPr lang="en-US" dirty="0"/>
              <a:t>(1), 39-54. </a:t>
            </a:r>
          </a:p>
          <a:p>
            <a:r>
              <a:rPr lang="en-US" dirty="0"/>
              <a:t>     </a:t>
            </a:r>
            <a:r>
              <a:rPr lang="en-US" dirty="0" err="1"/>
              <a:t>Chikumbi</a:t>
            </a:r>
            <a:r>
              <a:rPr lang="en-US" dirty="0"/>
              <a:t>, N. and </a:t>
            </a:r>
            <a:r>
              <a:rPr lang="en-US" dirty="0" err="1"/>
              <a:t>Makamure</a:t>
            </a:r>
            <a:r>
              <a:rPr lang="en-US" dirty="0"/>
              <a:t>, T. (2005). Training teachers for quality</a:t>
            </a:r>
          </a:p>
          <a:p>
            <a:r>
              <a:rPr lang="en-US" dirty="0"/>
              <a:t>        education in Europe European. </a:t>
            </a:r>
            <a:r>
              <a:rPr lang="en-US" i="1" dirty="0"/>
              <a:t>Journal of Teacher Education,  25</a:t>
            </a:r>
            <a:r>
              <a:rPr lang="en-US" dirty="0"/>
              <a:t>(1), 11-17.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Background to the study.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Review of related Literature. 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Problem statement.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Research Questions/Hypothesis.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Discussion of Results.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Conclusion/Recommendations.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pPr algn="ctr">
              <a:buNone/>
            </a:pP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Background to the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Curriculum reform is a global phenomenon.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Some Past Educational Reforms in Ghana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Governor Guggisberg’s reforms (Sixteen principles of educ. 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Accelerated Development Plan of 1951  and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Educational Act of 1961.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Reform of the National Liberation Council (1968).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4. The New Structure and Content of Education  (1974)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Background to the Study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1987 Educational Reform.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6. The 2007 Educational Reform.</a:t>
            </a:r>
          </a:p>
          <a:p>
            <a:pPr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Adu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Gyamfi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et al., (2016)</a:t>
            </a:r>
          </a:p>
          <a:p>
            <a:pPr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Teacher Education Reforms</a:t>
            </a:r>
          </a:p>
          <a:p>
            <a:pPr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7. Education Act in 2008 (Act 78).</a:t>
            </a:r>
          </a:p>
          <a:p>
            <a:pPr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8. Colleges of Education Act in 2012. </a:t>
            </a:r>
          </a:p>
          <a:p>
            <a:pPr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9. Pre – Tertiary Teacher Professional Development and Management (PTPDM) Policy in 2012.</a:t>
            </a:r>
          </a:p>
          <a:p>
            <a:pPr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3"/>
            </a:pP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Background to the Study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10.T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 2019 Educational Reform.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‘Ensuring teacher quality…’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Prempeh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2019, p.3)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Colleges of Education in Ghana, the University of Cape Coast and the University of Education, Winneba, etc.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8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Review of related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Literature was reviewed on curriculum implementation </a:t>
            </a:r>
          </a:p>
          <a:p>
            <a:r>
              <a:rPr lang="en-US" dirty="0"/>
              <a:t>Putting the curriculum into action for attainment of the goals for which it is designed (Ali and </a:t>
            </a:r>
            <a:r>
              <a:rPr lang="en-US" dirty="0" err="1"/>
              <a:t>Ajibola</a:t>
            </a:r>
            <a:r>
              <a:rPr lang="en-US" dirty="0"/>
              <a:t> , 2015) .</a:t>
            </a:r>
          </a:p>
          <a:p>
            <a:pPr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/>
              <a:t>Mkpa</a:t>
            </a:r>
            <a:r>
              <a:rPr lang="en-US" dirty="0"/>
              <a:t>, as cited in </a:t>
            </a:r>
            <a:r>
              <a:rPr lang="en-US" dirty="0" err="1"/>
              <a:t>Onyeachu</a:t>
            </a:r>
            <a:r>
              <a:rPr lang="en-US" dirty="0"/>
              <a:t>  (2008) explained curriculum implementation as the act of translating the </a:t>
            </a:r>
            <a:r>
              <a:rPr lang="en-US" b="1" dirty="0"/>
              <a:t>curriculum document </a:t>
            </a:r>
            <a:r>
              <a:rPr lang="en-US" dirty="0"/>
              <a:t>into the </a:t>
            </a:r>
            <a:r>
              <a:rPr lang="en-US" b="1" dirty="0"/>
              <a:t>operational curriculum </a:t>
            </a:r>
          </a:p>
          <a:p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/>
              <a:t>The open use of the planned material in the entire nation  </a:t>
            </a:r>
            <a:r>
              <a:rPr lang="en-US" dirty="0"/>
              <a:t>(</a:t>
            </a:r>
            <a:r>
              <a:rPr lang="en-US" dirty="0" err="1"/>
              <a:t>Lewy</a:t>
            </a:r>
            <a:r>
              <a:rPr lang="en-US" dirty="0"/>
              <a:t>, as cited in Anderson, 2002)</a:t>
            </a:r>
            <a:r>
              <a:rPr lang="en-US" b="1" dirty="0"/>
              <a:t>.</a:t>
            </a:r>
          </a:p>
          <a:p>
            <a:pPr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Theoretical framework of the study.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Rogan and Grayson’s (2003) Theory of curriculum implementation for developing countries).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Statement of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Problems of curriculum implementation are global in nature (Cheung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Weng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2012).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Problems of most programmes arise at the implementation stage (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Ikechuku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Chukwuemeka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2013).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implementation of the NTSC begun in UEW when not all the needed preparations for effective implementation (Anderson, 2017;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Adentwi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2000;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Fullan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1982) had been put in place.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To ascertain the state of the implementation of the New Curriculum in UEW, Winneba.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Research Questions/Hypothesis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1. How prepared are the implementers of the new National Teachers Standard Curriculum in the University of Education, Winneba?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What facilities are available for the implementation of the new National Teachers Standard Curriculum in the University of Education, Winneba?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What are the learners’ contributions to the implementation of the new National Teachers Standard Curriculum in the University of Education, Winneba?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Hypothesis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O1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	Demographic characteristics of implementers (sex, age, academic qualification) will not statistically significantly predict their level of preparedness.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Descriptive research design and Sequential mixed methods approach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Caruth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2013).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Instruments: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Questionnaire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semi –structured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interview guide.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Sampling technique: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Purposive sampling technique.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Sample: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250 students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32 lecturers = 282.</a:t>
            </a:r>
          </a:p>
          <a:p>
            <a:pPr>
              <a:buNone/>
            </a:pP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Data analysis: Means and Standard Deviations,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pattern marching-descriptive/explanatory (</a:t>
            </a:r>
            <a:r>
              <a:rPr lang="en-US" dirty="0" err="1"/>
              <a:t>Onwuegbuzie</a:t>
            </a:r>
            <a:r>
              <a:rPr lang="en-US" dirty="0"/>
              <a:t> and Combs, 2011; Yin, 1994 )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multiple regression.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1566</Words>
  <Application>Microsoft Office PowerPoint</Application>
  <PresentationFormat>On-screen Show (4:3)</PresentationFormat>
  <Paragraphs>141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IMPLEMENTING THE NEW NATIONAL TEACHER EDUCATION CURRICULUM AT THE UNIVERSITY OF EDUCATION, WINNEBA, GHANA: PROSPECTS, CHALLENGES, AND THE WAY FORWARD.  BY HANS KWEKU ANDERSON (PhD) </vt:lpstr>
      <vt:lpstr>PRESENTATION OUTLINE</vt:lpstr>
      <vt:lpstr>Background to the Study</vt:lpstr>
      <vt:lpstr>Background to the Study (contd.)</vt:lpstr>
      <vt:lpstr>Background to the Study (contd.)</vt:lpstr>
      <vt:lpstr>Review of related literature</vt:lpstr>
      <vt:lpstr>Statement of the Problem</vt:lpstr>
      <vt:lpstr>Research Questions/Hypothesis</vt:lpstr>
      <vt:lpstr>Methodology</vt:lpstr>
      <vt:lpstr>Results/Findings</vt:lpstr>
      <vt:lpstr>Results/Findings</vt:lpstr>
      <vt:lpstr>Results/Findings</vt:lpstr>
      <vt:lpstr>Results/Findings</vt:lpstr>
      <vt:lpstr>Results/Findings</vt:lpstr>
      <vt:lpstr>Results/Findings (Hypothesis)</vt:lpstr>
      <vt:lpstr>Results/Findings</vt:lpstr>
      <vt:lpstr>Conclusion</vt:lpstr>
      <vt:lpstr>Recommendations</vt:lpstr>
      <vt:lpstr>References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Jackson</dc:creator>
  <cp:lastModifiedBy>Muhammad Asif</cp:lastModifiedBy>
  <cp:revision>212</cp:revision>
  <dcterms:created xsi:type="dcterms:W3CDTF">2020-07-14T08:34:44Z</dcterms:created>
  <dcterms:modified xsi:type="dcterms:W3CDTF">2020-08-21T00:15:34Z</dcterms:modified>
</cp:coreProperties>
</file>