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9" r:id="rId3"/>
    <p:sldId id="260" r:id="rId4"/>
    <p:sldId id="261" r:id="rId5"/>
    <p:sldId id="262" r:id="rId6"/>
    <p:sldId id="263" r:id="rId7"/>
    <p:sldId id="265" r:id="rId8"/>
    <p:sldId id="266" r:id="rId9"/>
    <p:sldId id="267" r:id="rId10"/>
    <p:sldId id="268" r:id="rId11"/>
    <p:sldId id="269"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8102" y="1"/>
            <a:ext cx="2982119" cy="464820"/>
          </a:xfrm>
          <a:prstGeom prst="rect">
            <a:avLst/>
          </a:prstGeom>
        </p:spPr>
        <p:txBody>
          <a:bodyPr vert="horz" lIns="91440" tIns="45720" rIns="91440" bIns="45720" rtlCol="0"/>
          <a:lstStyle>
            <a:lvl1pPr algn="r">
              <a:defRPr sz="1200"/>
            </a:lvl1pPr>
          </a:lstStyle>
          <a:p>
            <a:fld id="{58450C43-9B49-4EA7-B00D-A71CABF4041B}" type="datetimeFigureOut">
              <a:rPr lang="en-US" smtClean="0"/>
              <a:pPr/>
              <a:t>9/1/2020</a:t>
            </a:fld>
            <a:endParaRPr lang="en-GB"/>
          </a:p>
        </p:txBody>
      </p:sp>
      <p:sp>
        <p:nvSpPr>
          <p:cNvPr id="4" name="Slide Image Placeholder 3"/>
          <p:cNvSpPr>
            <a:spLocks noGrp="1" noRot="1" noChangeAspect="1"/>
          </p:cNvSpPr>
          <p:nvPr>
            <p:ph type="sldImg" idx="2"/>
          </p:nvPr>
        </p:nvSpPr>
        <p:spPr>
          <a:xfrm>
            <a:off x="1117600" y="698500"/>
            <a:ext cx="4646613" cy="34845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FC417B45-14FE-4568-A5C8-3FE93AF8010F}" type="slidenum">
              <a:rPr lang="en-GB" smtClean="0"/>
              <a:pPr/>
              <a:t>‹#›</a:t>
            </a:fld>
            <a:endParaRPr lang="en-GB"/>
          </a:p>
        </p:txBody>
      </p:sp>
    </p:spTree>
    <p:extLst>
      <p:ext uri="{BB962C8B-B14F-4D97-AF65-F5344CB8AC3E}">
        <p14:creationId xmlns:p14="http://schemas.microsoft.com/office/powerpoint/2010/main" val="17153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EBBF5C-0D62-43A5-BD58-7AA77FF686B9}" type="datetime1">
              <a:rPr lang="en-US" smtClean="0"/>
              <a:pPr/>
              <a:t>9/1/2020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60DE6-7902-4FBD-8636-C767D5646769}" type="datetime1">
              <a:rPr lang="en-US" smtClean="0"/>
              <a:pPr/>
              <a:t>9/1/2020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DE5D74-6E43-48C4-9169-3D8AC1259DD4}" type="datetime1">
              <a:rPr lang="en-US" smtClean="0"/>
              <a:pPr/>
              <a:t>9/1/2020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F78CC8-2B36-4C78-9658-EED3650A9968}" type="datetime1">
              <a:rPr lang="en-US" smtClean="0"/>
              <a:pPr/>
              <a:t>9/1/2020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80B44-CE66-4AF1-A80F-4FF159096378}" type="datetime1">
              <a:rPr lang="en-US" smtClean="0"/>
              <a:pPr/>
              <a:t>9/1/2020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C4ECB2-E7D2-4504-83F2-B15B550638F4}" type="datetime1">
              <a:rPr lang="en-US" smtClean="0"/>
              <a:pPr/>
              <a:t>9/1/2020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C4657F-22C1-4D7C-BC5F-C635D56B5F0C}" type="datetime1">
              <a:rPr lang="en-US" smtClean="0"/>
              <a:pPr/>
              <a:t>9/1/2020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9B2555-5066-4D58-973A-E5940CAE2EE2}" type="datetime1">
              <a:rPr lang="en-US" smtClean="0"/>
              <a:pPr/>
              <a:t>9/1/2020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7F7CB-2B0A-4638-82FF-E64661831399}" type="datetime1">
              <a:rPr lang="en-US" smtClean="0"/>
              <a:pPr/>
              <a:t>9/1/2020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5625E-8581-4C5D-B99D-12E48C4E829E}" type="datetime1">
              <a:rPr lang="en-US" smtClean="0"/>
              <a:pPr/>
              <a:t>9/1/2020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320EB-FD40-4A8E-937F-3DF14F9B0BBD}" type="datetime1">
              <a:rPr lang="en-US" smtClean="0"/>
              <a:pPr/>
              <a:t>9/1/2020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C41C50-44DA-4127-8633-10D27489C49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0BEC8-5706-4626-A0C0-486793C6FE80}" type="datetime1">
              <a:rPr lang="en-US" smtClean="0"/>
              <a:pPr/>
              <a:t>9/1/2020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41C50-44DA-4127-8633-10D27489C49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8703">
        <p:split orient="vert"/>
      </p:transition>
    </mc:Choice>
    <mc:Fallback xmlns="">
      <p:transition spd="slow" advTm="8703">
        <p:split orient="ver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media" Target="../media/media6.wma"/><Relationship Id="rId7" Type="http://schemas.openxmlformats.org/officeDocument/2006/relationships/image" Target="../media/image1.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6.wma"/></Relationships>
</file>

<file path=ppt/slides/_rels/slide6.xml.rels><?xml version="1.0" encoding="UTF-8" standalone="yes"?>
<Relationships xmlns="http://schemas.openxmlformats.org/package/2006/relationships"><Relationship Id="rId3" Type="http://schemas.microsoft.com/office/2007/relationships/media" Target="../media/media8.wma"/><Relationship Id="rId7" Type="http://schemas.openxmlformats.org/officeDocument/2006/relationships/image" Target="../media/image1.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8.wma"/></Relationships>
</file>

<file path=ppt/slides/_rels/slide7.xml.rels><?xml version="1.0" encoding="UTF-8" standalone="yes"?>
<Relationships xmlns="http://schemas.openxmlformats.org/package/2006/relationships"><Relationship Id="rId3" Type="http://schemas.microsoft.com/office/2007/relationships/media" Target="../media/media10.wma"/><Relationship Id="rId7" Type="http://schemas.openxmlformats.org/officeDocument/2006/relationships/image" Target="../media/image1.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10.wm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Autofit/>
          </a:bodyPr>
          <a:lstStyle/>
          <a:p>
            <a:pPr marL="0" indent="0" algn="ctr">
              <a:buNone/>
            </a:pPr>
            <a:r>
              <a:rPr lang="en-GB" sz="2800" b="1" dirty="0">
                <a:latin typeface="Arial" pitchFamily="34" charset="0"/>
                <a:cs typeface="Arial" pitchFamily="34" charset="0"/>
              </a:rPr>
              <a:t>Managing Communication Disorders for Quality Teaching in Public Universities in Rivers State, Nigeria.</a:t>
            </a:r>
            <a:endParaRPr lang="en-GB" sz="2800" dirty="0">
              <a:latin typeface="Arial" pitchFamily="34" charset="0"/>
              <a:cs typeface="Arial" pitchFamily="34" charset="0"/>
            </a:endParaRPr>
          </a:p>
          <a:p>
            <a:pPr algn="ctr">
              <a:buNone/>
            </a:pPr>
            <a:endParaRPr lang="en-GB" sz="2400" dirty="0">
              <a:latin typeface="Arial" pitchFamily="34" charset="0"/>
              <a:cs typeface="Arial" pitchFamily="34" charset="0"/>
            </a:endParaRPr>
          </a:p>
          <a:p>
            <a:pPr>
              <a:buNone/>
            </a:pPr>
            <a:r>
              <a:rPr lang="en-GB" sz="2400" b="1" dirty="0">
                <a:latin typeface="Arial" pitchFamily="34" charset="0"/>
                <a:cs typeface="Arial" pitchFamily="34" charset="0"/>
              </a:rPr>
              <a:t> </a:t>
            </a:r>
          </a:p>
          <a:p>
            <a:pPr>
              <a:buNone/>
            </a:pPr>
            <a:endParaRPr lang="en-GB" sz="2400" dirty="0">
              <a:latin typeface="Arial" pitchFamily="34" charset="0"/>
              <a:cs typeface="Arial" pitchFamily="34" charset="0"/>
            </a:endParaRPr>
          </a:p>
          <a:p>
            <a:pPr marL="0" indent="0" algn="ctr">
              <a:buNone/>
            </a:pPr>
            <a:r>
              <a:rPr lang="en-GB" sz="2400" b="1" dirty="0">
                <a:latin typeface="Arial" pitchFamily="34" charset="0"/>
                <a:cs typeface="Arial" pitchFamily="34" charset="0"/>
              </a:rPr>
              <a:t>Dr. </a:t>
            </a:r>
            <a:r>
              <a:rPr lang="en-GB" sz="2400" b="1" dirty="0" err="1">
                <a:latin typeface="Arial" pitchFamily="34" charset="0"/>
                <a:cs typeface="Arial" pitchFamily="34" charset="0"/>
              </a:rPr>
              <a:t>Lesi</a:t>
            </a:r>
            <a:r>
              <a:rPr lang="en-GB" sz="2400" b="1" dirty="0">
                <a:latin typeface="Arial" pitchFamily="34" charset="0"/>
                <a:cs typeface="Arial" pitchFamily="34" charset="0"/>
              </a:rPr>
              <a:t> Elizabeth </a:t>
            </a:r>
            <a:r>
              <a:rPr lang="en-GB" sz="2400" b="1" dirty="0" err="1">
                <a:latin typeface="Arial" pitchFamily="34" charset="0"/>
                <a:cs typeface="Arial" pitchFamily="34" charset="0"/>
              </a:rPr>
              <a:t>Saaronee</a:t>
            </a:r>
            <a:r>
              <a:rPr lang="en-GB" sz="2400" b="1" dirty="0">
                <a:latin typeface="Arial" pitchFamily="34" charset="0"/>
                <a:cs typeface="Arial" pitchFamily="34" charset="0"/>
              </a:rPr>
              <a:t> </a:t>
            </a:r>
            <a:r>
              <a:rPr lang="en-GB" sz="2400" b="1" dirty="0" err="1">
                <a:latin typeface="Arial" pitchFamily="34" charset="0"/>
                <a:cs typeface="Arial" pitchFamily="34" charset="0"/>
              </a:rPr>
              <a:t>Kaegon</a:t>
            </a:r>
            <a:endParaRPr lang="en-GB" sz="2400" dirty="0">
              <a:latin typeface="Arial" pitchFamily="34" charset="0"/>
              <a:cs typeface="Arial" pitchFamily="34" charset="0"/>
            </a:endParaRPr>
          </a:p>
          <a:p>
            <a:pPr marL="0" indent="0" algn="ctr">
              <a:buNone/>
            </a:pPr>
            <a:r>
              <a:rPr lang="en-GB" sz="2400" dirty="0">
                <a:latin typeface="Arial" pitchFamily="34" charset="0"/>
                <a:cs typeface="Arial" pitchFamily="34" charset="0"/>
              </a:rPr>
              <a:t>Department of Educational Management</a:t>
            </a:r>
          </a:p>
          <a:p>
            <a:pPr marL="0" indent="0" algn="ctr">
              <a:buNone/>
            </a:pPr>
            <a:r>
              <a:rPr lang="en-GB" sz="2400" dirty="0">
                <a:latin typeface="Arial" pitchFamily="34" charset="0"/>
                <a:cs typeface="Arial" pitchFamily="34" charset="0"/>
              </a:rPr>
              <a:t>Faculty of Education</a:t>
            </a:r>
          </a:p>
          <a:p>
            <a:pPr marL="0" indent="0" algn="ctr">
              <a:buNone/>
            </a:pPr>
            <a:r>
              <a:rPr lang="en-GB" sz="2400" dirty="0">
                <a:latin typeface="Arial" pitchFamily="34" charset="0"/>
                <a:cs typeface="Arial" pitchFamily="34" charset="0"/>
              </a:rPr>
              <a:t>University of Port Harcourt, Nigeria </a:t>
            </a:r>
          </a:p>
        </p:txBody>
      </p:sp>
      <p:sp>
        <p:nvSpPr>
          <p:cNvPr id="4" name="Slide Number Placeholder 3"/>
          <p:cNvSpPr>
            <a:spLocks noGrp="1"/>
          </p:cNvSpPr>
          <p:nvPr>
            <p:ph type="sldNum" sz="quarter" idx="12"/>
          </p:nvPr>
        </p:nvSpPr>
        <p:spPr/>
        <p:txBody>
          <a:bodyPr/>
          <a:lstStyle/>
          <a:p>
            <a:fld id="{A0C41C50-44DA-4127-8633-10D27489C49A}" type="slidenum">
              <a:rPr lang="en-GB" smtClean="0"/>
              <a:pPr/>
              <a:t>1</a:t>
            </a:fld>
            <a:endParaRPr lang="en-GB"/>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1794">
        <p:split orient="vert"/>
      </p:transition>
    </mc:Choice>
    <mc:Fallback xmlns="">
      <p:transition spd="slow" advTm="2179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lgn="just">
              <a:buNone/>
            </a:pPr>
            <a:r>
              <a:rPr lang="en-GB" sz="1700" b="1" dirty="0">
                <a:latin typeface="Arial" pitchFamily="34" charset="0"/>
                <a:cs typeface="Arial" pitchFamily="34" charset="0"/>
              </a:rPr>
              <a:t>Conclusion</a:t>
            </a:r>
            <a:endParaRPr lang="en-GB" sz="1700" dirty="0">
              <a:latin typeface="Arial" pitchFamily="34" charset="0"/>
              <a:cs typeface="Arial" pitchFamily="34" charset="0"/>
            </a:endParaRPr>
          </a:p>
          <a:p>
            <a:pPr algn="just"/>
            <a:r>
              <a:rPr lang="en-GB" sz="1700" dirty="0">
                <a:latin typeface="Arial" pitchFamily="34" charset="0"/>
                <a:cs typeface="Arial" pitchFamily="34" charset="0"/>
              </a:rPr>
              <a:t>In the light of the findings of the study, the researcher concluded that managing children (students) with autism and spectrum disorders and learning disabilities in public universities require contemporary management styles and that educational administrators and teaching staff are confronted with many learning disabilities and autism challenges on a daily basis in university administration in Rivers State.</a:t>
            </a:r>
          </a:p>
          <a:p>
            <a:pPr algn="just">
              <a:buNone/>
            </a:pPr>
            <a:endParaRPr lang="en-GB" sz="1700" b="1" dirty="0">
              <a:latin typeface="Arial" pitchFamily="34" charset="0"/>
              <a:cs typeface="Arial" pitchFamily="34" charset="0"/>
            </a:endParaRPr>
          </a:p>
          <a:p>
            <a:pPr algn="just">
              <a:buNone/>
            </a:pPr>
            <a:r>
              <a:rPr lang="en-GB" sz="1700" b="1" dirty="0">
                <a:latin typeface="Arial" pitchFamily="34" charset="0"/>
                <a:cs typeface="Arial" pitchFamily="34" charset="0"/>
              </a:rPr>
              <a:t>Recommendations</a:t>
            </a:r>
            <a:endParaRPr lang="en-GB" sz="1700" dirty="0">
              <a:latin typeface="Arial" pitchFamily="34" charset="0"/>
              <a:cs typeface="Arial" pitchFamily="34" charset="0"/>
            </a:endParaRPr>
          </a:p>
          <a:p>
            <a:pPr algn="just"/>
            <a:r>
              <a:rPr lang="en-GB" sz="1700" dirty="0">
                <a:latin typeface="Arial" pitchFamily="34" charset="0"/>
                <a:cs typeface="Arial" pitchFamily="34" charset="0"/>
              </a:rPr>
              <a:t>The educators – (educational administrators, teaching staff, counsellors) should bring their skills, knowledge, experiences to bear as they use the various management styles to manage autism and spectrum disorders and learning disabilities in Public Universities in Rivers State.</a:t>
            </a:r>
          </a:p>
          <a:p>
            <a:pPr algn="just"/>
            <a:r>
              <a:rPr lang="en-GB" sz="1700" dirty="0">
                <a:latin typeface="Arial" pitchFamily="34" charset="0"/>
                <a:cs typeface="Arial" pitchFamily="34" charset="0"/>
              </a:rPr>
              <a:t>Public universities, universities of education, colleges of education and institutes of education units should broaden their curriculum to accommodate special education across Nigeria so that more specialist teaching staff will be trained and retrained to serve in all public universities and they should liaise (have synergy) with the educational stakeholders to surmount the many challenges facing them.</a:t>
            </a:r>
          </a:p>
        </p:txBody>
      </p:sp>
      <p:sp>
        <p:nvSpPr>
          <p:cNvPr id="4" name="Slide Number Placeholder 3"/>
          <p:cNvSpPr>
            <a:spLocks noGrp="1"/>
          </p:cNvSpPr>
          <p:nvPr>
            <p:ph type="sldNum" sz="quarter" idx="12"/>
          </p:nvPr>
        </p:nvSpPr>
        <p:spPr/>
        <p:txBody>
          <a:bodyPr/>
          <a:lstStyle/>
          <a:p>
            <a:fld id="{A0C41C50-44DA-4127-8633-10D27489C49A}" type="slidenum">
              <a:rPr lang="en-GB" smtClean="0"/>
              <a:pPr/>
              <a:t>10</a:t>
            </a:fld>
            <a:endParaRPr lang="en-GB"/>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8887">
        <p:split orient="vert"/>
      </p:transition>
    </mc:Choice>
    <mc:Fallback xmlns="">
      <p:transition spd="slow" advTm="2888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229600" cy="5053034"/>
          </a:xfrm>
        </p:spPr>
        <p:txBody>
          <a:bodyPr>
            <a:noAutofit/>
          </a:bodyPr>
          <a:lstStyle/>
          <a:p>
            <a:pPr algn="ctr">
              <a:buNone/>
            </a:pPr>
            <a:r>
              <a:rPr lang="en-GB" sz="7200" dirty="0">
                <a:latin typeface="Arial Black" pitchFamily="34" charset="0"/>
                <a:cs typeface="Arial" pitchFamily="34" charset="0"/>
              </a:rPr>
              <a:t>THANK YOU FOR </a:t>
            </a:r>
          </a:p>
          <a:p>
            <a:pPr algn="ctr">
              <a:buNone/>
            </a:pPr>
            <a:r>
              <a:rPr lang="en-GB" sz="7200" dirty="0">
                <a:latin typeface="Arial Black" pitchFamily="34" charset="0"/>
                <a:cs typeface="Arial" pitchFamily="34" charset="0"/>
              </a:rPr>
              <a:t>LISTENING </a:t>
            </a:r>
          </a:p>
        </p:txBody>
      </p:sp>
      <p:sp>
        <p:nvSpPr>
          <p:cNvPr id="4" name="Slide Number Placeholder 3"/>
          <p:cNvSpPr>
            <a:spLocks noGrp="1"/>
          </p:cNvSpPr>
          <p:nvPr>
            <p:ph type="sldNum" sz="quarter" idx="12"/>
          </p:nvPr>
        </p:nvSpPr>
        <p:spPr/>
        <p:txBody>
          <a:bodyPr/>
          <a:lstStyle/>
          <a:p>
            <a:fld id="{A0C41C50-44DA-4127-8633-10D27489C49A}" type="slidenum">
              <a:rPr lang="en-GB" smtClean="0"/>
              <a:pPr/>
              <a:t>11</a:t>
            </a:fld>
            <a:endParaRPr lang="en-GB"/>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332">
        <p:split orient="vert"/>
      </p:transition>
    </mc:Choice>
    <mc:Fallback xmlns="">
      <p:transition spd="slow" advTm="233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Autofit/>
          </a:bodyPr>
          <a:lstStyle/>
          <a:p>
            <a:pPr algn="just">
              <a:buNone/>
            </a:pPr>
            <a:r>
              <a:rPr lang="en-GB" sz="1800" b="1" dirty="0">
                <a:latin typeface="Arial" pitchFamily="34" charset="0"/>
                <a:cs typeface="Arial" pitchFamily="34" charset="0"/>
              </a:rPr>
              <a:t>Introduction </a:t>
            </a:r>
            <a:endParaRPr lang="en-GB" sz="1800" dirty="0">
              <a:latin typeface="Arial" pitchFamily="34" charset="0"/>
              <a:cs typeface="Arial" pitchFamily="34" charset="0"/>
            </a:endParaRPr>
          </a:p>
          <a:p>
            <a:pPr lvl="0" algn="just"/>
            <a:r>
              <a:rPr lang="en-GB" sz="1700" dirty="0">
                <a:latin typeface="Arial" pitchFamily="34" charset="0"/>
                <a:cs typeface="Arial" pitchFamily="34" charset="0"/>
              </a:rPr>
              <a:t>The educational administrator as the chief executive of the university performs numerous duties - administrative supervisory, managerial and instructional with the teaching staff and the other members of staff (implementing government policies on education).</a:t>
            </a:r>
          </a:p>
          <a:p>
            <a:pPr lvl="0" algn="just"/>
            <a:r>
              <a:rPr lang="en-GB" sz="1700" dirty="0">
                <a:latin typeface="Arial" pitchFamily="34" charset="0"/>
                <a:cs typeface="Arial" pitchFamily="34" charset="0"/>
              </a:rPr>
              <a:t>Various management styles must be adopted by educational administrators as well as the staff to get quality results. Teaching must be constitutionally driven, policy driven, quality driven and social responsibility focused to get at these vulnerable children (students).</a:t>
            </a:r>
          </a:p>
          <a:p>
            <a:pPr lvl="0" algn="just">
              <a:buNone/>
            </a:pPr>
            <a:endParaRPr lang="en-GB" sz="1600" dirty="0">
              <a:latin typeface="Arial" pitchFamily="34" charset="0"/>
              <a:cs typeface="Arial" pitchFamily="34" charset="0"/>
            </a:endParaRPr>
          </a:p>
          <a:p>
            <a:pPr algn="just">
              <a:buNone/>
            </a:pPr>
            <a:r>
              <a:rPr lang="en-GB" sz="1800" b="1" dirty="0">
                <a:latin typeface="Arial" pitchFamily="34" charset="0"/>
                <a:cs typeface="Arial" pitchFamily="34" charset="0"/>
              </a:rPr>
              <a:t>Statement of the Problem</a:t>
            </a:r>
            <a:endParaRPr lang="en-GB" sz="1800" dirty="0">
              <a:latin typeface="Arial" pitchFamily="34" charset="0"/>
              <a:cs typeface="Arial" pitchFamily="34" charset="0"/>
            </a:endParaRPr>
          </a:p>
          <a:p>
            <a:pPr lvl="0" algn="just"/>
            <a:r>
              <a:rPr lang="en-GB" sz="1700" dirty="0">
                <a:latin typeface="Arial" pitchFamily="34" charset="0"/>
                <a:cs typeface="Arial" pitchFamily="34" charset="0"/>
              </a:rPr>
              <a:t>The main thrusts of the university are; research, teaching and community service. Their goals are continuous search for truths, exploring all issues on international best practices. But scholars’ positions, research findings, and complaints from the stakeholders in education and clients of the university system show case worries about certain abnormalities and challenges. These include;</a:t>
            </a:r>
          </a:p>
          <a:p>
            <a:pPr lvl="0" algn="just"/>
            <a:r>
              <a:rPr lang="en-GB" sz="1700" dirty="0">
                <a:latin typeface="Arial" pitchFamily="34" charset="0"/>
                <a:cs typeface="Arial" pitchFamily="34" charset="0"/>
              </a:rPr>
              <a:t>Poor managing styles of educational administrators in managing communication disorders for quality teaching in public universities in Rivers State.</a:t>
            </a:r>
          </a:p>
          <a:p>
            <a:pPr lvl="0" algn="just"/>
            <a:endParaRPr lang="en-GB" sz="1700" dirty="0">
              <a:latin typeface="Arial" pitchFamily="34" charset="0"/>
              <a:cs typeface="Arial" pitchFamily="34" charset="0"/>
            </a:endParaRPr>
          </a:p>
          <a:p>
            <a:pPr algn="just">
              <a:buNone/>
            </a:pPr>
            <a:endParaRPr lang="en-GB" sz="17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0C41C50-44DA-4127-8633-10D27489C49A}" type="slidenum">
              <a:rPr lang="en-GB" smtClean="0"/>
              <a:pPr/>
              <a:t>2</a:t>
            </a:fld>
            <a:endParaRPr lang="en-GB"/>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3533">
        <p:split orient="vert"/>
      </p:transition>
    </mc:Choice>
    <mc:Fallback xmlns="">
      <p:transition spd="slow" advTm="7353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56122"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Autofit/>
          </a:bodyPr>
          <a:lstStyle/>
          <a:p>
            <a:pPr algn="just"/>
            <a:r>
              <a:rPr lang="en-GB" sz="1700" dirty="0">
                <a:latin typeface="Arial" pitchFamily="34" charset="0"/>
                <a:cs typeface="Arial" pitchFamily="34" charset="0"/>
              </a:rPr>
              <a:t>Numerous challenges confronting educational administrators in managing children with Autism Spectrum Disorders (ASD) and Learning Disabilities (LD).</a:t>
            </a:r>
          </a:p>
          <a:p>
            <a:pPr algn="just">
              <a:buNone/>
            </a:pPr>
            <a:endParaRPr lang="en-GB" sz="1700" b="1" dirty="0">
              <a:latin typeface="Arial" pitchFamily="34" charset="0"/>
              <a:cs typeface="Arial" pitchFamily="34" charset="0"/>
            </a:endParaRPr>
          </a:p>
          <a:p>
            <a:pPr algn="just">
              <a:buNone/>
            </a:pPr>
            <a:r>
              <a:rPr lang="en-GB" sz="1700" b="1" dirty="0">
                <a:latin typeface="Arial" pitchFamily="34" charset="0"/>
                <a:cs typeface="Arial" pitchFamily="34" charset="0"/>
              </a:rPr>
              <a:t>Aim and Objectives of the Study </a:t>
            </a:r>
            <a:endParaRPr lang="en-GB" sz="1700" dirty="0">
              <a:latin typeface="Arial" pitchFamily="34" charset="0"/>
              <a:cs typeface="Arial" pitchFamily="34" charset="0"/>
            </a:endParaRPr>
          </a:p>
          <a:p>
            <a:pPr marL="0" indent="0" algn="just">
              <a:buNone/>
            </a:pPr>
            <a:r>
              <a:rPr lang="en-GB" sz="1700" dirty="0">
                <a:latin typeface="Arial" pitchFamily="34" charset="0"/>
                <a:cs typeface="Arial" pitchFamily="34" charset="0"/>
              </a:rPr>
              <a:t>The aim of the study was to examine the management of communication disorders for quality teaching in public universities in Rivers State, Nigeria. Specifically, the study sought to:</a:t>
            </a:r>
          </a:p>
          <a:p>
            <a:pPr lvl="0" algn="just"/>
            <a:r>
              <a:rPr lang="en-GB" sz="1700" dirty="0">
                <a:latin typeface="Arial" pitchFamily="34" charset="0"/>
                <a:cs typeface="Arial" pitchFamily="34" charset="0"/>
              </a:rPr>
              <a:t>Identify the management styles of educational administrators in managing children with Autism Spectrum Disorders (ASD).</a:t>
            </a:r>
          </a:p>
          <a:p>
            <a:pPr lvl="0" algn="just"/>
            <a:r>
              <a:rPr lang="en-GB" sz="1700" dirty="0">
                <a:latin typeface="Arial" pitchFamily="34" charset="0"/>
                <a:cs typeface="Arial" pitchFamily="34" charset="0"/>
              </a:rPr>
              <a:t>Identify challenges of educational administrators in managing children with Learning Disabilities (LD).</a:t>
            </a:r>
          </a:p>
          <a:p>
            <a:pPr lvl="0" algn="just">
              <a:buNone/>
            </a:pPr>
            <a:endParaRPr lang="en-GB" sz="1600" dirty="0">
              <a:latin typeface="Arial" pitchFamily="34" charset="0"/>
              <a:cs typeface="Arial" pitchFamily="34" charset="0"/>
            </a:endParaRPr>
          </a:p>
          <a:p>
            <a:pPr algn="just">
              <a:buNone/>
            </a:pPr>
            <a:r>
              <a:rPr lang="en-GB" sz="1700" b="1" dirty="0">
                <a:latin typeface="Arial" pitchFamily="34" charset="0"/>
                <a:cs typeface="Arial" pitchFamily="34" charset="0"/>
              </a:rPr>
              <a:t>Research Questions</a:t>
            </a:r>
            <a:endParaRPr lang="en-GB" sz="1700" dirty="0">
              <a:latin typeface="Arial" pitchFamily="34" charset="0"/>
              <a:cs typeface="Arial" pitchFamily="34" charset="0"/>
            </a:endParaRPr>
          </a:p>
          <a:p>
            <a:pPr algn="just">
              <a:buNone/>
            </a:pPr>
            <a:r>
              <a:rPr lang="en-GB" sz="1700" dirty="0">
                <a:latin typeface="Arial" pitchFamily="34" charset="0"/>
                <a:cs typeface="Arial" pitchFamily="34" charset="0"/>
              </a:rPr>
              <a:t>The  study was guided by the following research questions:</a:t>
            </a:r>
          </a:p>
          <a:p>
            <a:pPr algn="just"/>
            <a:r>
              <a:rPr lang="en-GB" sz="1700" dirty="0">
                <a:latin typeface="Arial" pitchFamily="34" charset="0"/>
                <a:cs typeface="Arial" pitchFamily="34" charset="0"/>
              </a:rPr>
              <a:t>What are the management styles of public university administrators in managing children with Autism Spectrum Disorders (ASD) in Rivers State, Nigeria?</a:t>
            </a:r>
          </a:p>
          <a:p>
            <a:pPr algn="just"/>
            <a:r>
              <a:rPr lang="en-GB" sz="1700" dirty="0">
                <a:latin typeface="Arial" pitchFamily="34" charset="0"/>
                <a:cs typeface="Arial" pitchFamily="34" charset="0"/>
              </a:rPr>
              <a:t>What are the challenges of public university administrators in managing children with Learning Disabilities (LD) in Rivers State, Nigeria?</a:t>
            </a:r>
          </a:p>
        </p:txBody>
      </p:sp>
      <p:sp>
        <p:nvSpPr>
          <p:cNvPr id="4" name="Slide Number Placeholder 3"/>
          <p:cNvSpPr>
            <a:spLocks noGrp="1"/>
          </p:cNvSpPr>
          <p:nvPr>
            <p:ph type="sldNum" sz="quarter" idx="12"/>
          </p:nvPr>
        </p:nvSpPr>
        <p:spPr/>
        <p:txBody>
          <a:bodyPr/>
          <a:lstStyle/>
          <a:p>
            <a:fld id="{A0C41C50-44DA-4127-8633-10D27489C49A}" type="slidenum">
              <a:rPr lang="en-GB" smtClean="0"/>
              <a:pPr/>
              <a:t>3</a:t>
            </a:fld>
            <a:endParaRPr lang="en-GB"/>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9383">
        <p:split orient="vert"/>
      </p:transition>
    </mc:Choice>
    <mc:Fallback xmlns="">
      <p:transition spd="slow" advTm="3938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7347"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lnSpcReduction="10000"/>
          </a:bodyPr>
          <a:lstStyle/>
          <a:p>
            <a:pPr algn="just">
              <a:buNone/>
            </a:pPr>
            <a:r>
              <a:rPr lang="en-GB" sz="1700" b="1" dirty="0">
                <a:latin typeface="Arial" pitchFamily="34" charset="0"/>
                <a:cs typeface="Arial" pitchFamily="34" charset="0"/>
              </a:rPr>
              <a:t>Research Hypotheses</a:t>
            </a:r>
            <a:endParaRPr lang="en-GB" sz="1700" dirty="0">
              <a:latin typeface="Arial" pitchFamily="34" charset="0"/>
              <a:cs typeface="Arial" pitchFamily="34" charset="0"/>
            </a:endParaRPr>
          </a:p>
          <a:p>
            <a:pPr algn="just">
              <a:buNone/>
            </a:pPr>
            <a:r>
              <a:rPr lang="en-GB" sz="1700" dirty="0">
                <a:latin typeface="Arial" pitchFamily="34" charset="0"/>
                <a:cs typeface="Arial" pitchFamily="34" charset="0"/>
              </a:rPr>
              <a:t>The following hypotheses were tested at 0.05 level of significance.</a:t>
            </a:r>
          </a:p>
          <a:p>
            <a:pPr algn="just"/>
            <a:r>
              <a:rPr lang="en-GB" sz="1700" dirty="0">
                <a:latin typeface="Arial" pitchFamily="34" charset="0"/>
                <a:cs typeface="Arial" pitchFamily="34" charset="0"/>
              </a:rPr>
              <a:t>There is no significant difference between federal and state universities teaching staff on the management styles of educational administrators in managing children with Autism Spectrum Disorders (ASD).</a:t>
            </a:r>
          </a:p>
          <a:p>
            <a:pPr algn="just"/>
            <a:r>
              <a:rPr lang="en-GB" sz="1700" dirty="0">
                <a:latin typeface="Arial" pitchFamily="34" charset="0"/>
                <a:cs typeface="Arial" pitchFamily="34" charset="0"/>
              </a:rPr>
              <a:t>There is no significant difference between federal and state universities teaching staff on the challenges of educational administrators in managing children with Learning Disabilities (LD).</a:t>
            </a:r>
          </a:p>
          <a:p>
            <a:pPr algn="just">
              <a:buNone/>
            </a:pPr>
            <a:endParaRPr lang="en-GB" sz="1050" dirty="0">
              <a:latin typeface="Arial" pitchFamily="34" charset="0"/>
              <a:cs typeface="Arial" pitchFamily="34" charset="0"/>
            </a:endParaRPr>
          </a:p>
          <a:p>
            <a:pPr algn="just">
              <a:buNone/>
            </a:pPr>
            <a:r>
              <a:rPr lang="en-GB" sz="1700" b="1" dirty="0">
                <a:latin typeface="Arial" pitchFamily="34" charset="0"/>
                <a:cs typeface="Arial" pitchFamily="34" charset="0"/>
              </a:rPr>
              <a:t>Significance of the Study </a:t>
            </a:r>
            <a:endParaRPr lang="en-GB" sz="1700" dirty="0">
              <a:latin typeface="Arial" pitchFamily="34" charset="0"/>
              <a:cs typeface="Arial" pitchFamily="34" charset="0"/>
            </a:endParaRPr>
          </a:p>
          <a:p>
            <a:pPr marL="0" indent="0" algn="just">
              <a:buNone/>
            </a:pPr>
            <a:r>
              <a:rPr lang="en-GB" sz="1700" dirty="0">
                <a:latin typeface="Arial" pitchFamily="34" charset="0"/>
                <a:cs typeface="Arial" pitchFamily="34" charset="0"/>
              </a:rPr>
              <a:t>The study has meaningful contributions to make to humanity in particular, the education industry in general, will benefit the universities, the government, serve as a boost to educational administrators and teaching staff, serve as a reference material to scholars and researchers both locally and internationally as well as the stakeholders in education.</a:t>
            </a:r>
          </a:p>
          <a:p>
            <a:pPr marL="0" indent="0" algn="just">
              <a:buNone/>
            </a:pPr>
            <a:endParaRPr lang="en-GB" sz="1600" dirty="0">
              <a:latin typeface="Arial" pitchFamily="34" charset="0"/>
              <a:cs typeface="Arial" pitchFamily="34" charset="0"/>
            </a:endParaRPr>
          </a:p>
          <a:p>
            <a:pPr algn="just">
              <a:buNone/>
            </a:pPr>
            <a:r>
              <a:rPr lang="en-GB" sz="1700" b="1" dirty="0">
                <a:latin typeface="Arial" pitchFamily="34" charset="0"/>
                <a:cs typeface="Arial" pitchFamily="34" charset="0"/>
              </a:rPr>
              <a:t>Methodology </a:t>
            </a:r>
            <a:endParaRPr lang="en-GB" sz="1700" dirty="0">
              <a:latin typeface="Arial" pitchFamily="34" charset="0"/>
              <a:cs typeface="Arial" pitchFamily="34" charset="0"/>
            </a:endParaRPr>
          </a:p>
          <a:p>
            <a:pPr lvl="0" algn="just"/>
            <a:r>
              <a:rPr lang="en-GB" sz="1700" b="1" dirty="0">
                <a:latin typeface="Arial" pitchFamily="34" charset="0"/>
                <a:cs typeface="Arial" pitchFamily="34" charset="0"/>
              </a:rPr>
              <a:t>The Research Design </a:t>
            </a:r>
            <a:r>
              <a:rPr lang="en-GB" sz="1700" dirty="0">
                <a:latin typeface="Arial" pitchFamily="34" charset="0"/>
                <a:cs typeface="Arial" pitchFamily="34" charset="0"/>
              </a:rPr>
              <a:t>adopted was descriptive survey.</a:t>
            </a:r>
          </a:p>
          <a:p>
            <a:pPr lvl="0" algn="just"/>
            <a:r>
              <a:rPr lang="en-GB" sz="1700" b="1" dirty="0">
                <a:latin typeface="Arial" pitchFamily="34" charset="0"/>
                <a:cs typeface="Arial" pitchFamily="34" charset="0"/>
              </a:rPr>
              <a:t>Population: </a:t>
            </a:r>
            <a:r>
              <a:rPr lang="en-GB" sz="1700" dirty="0">
                <a:latin typeface="Arial" pitchFamily="34" charset="0"/>
                <a:cs typeface="Arial" pitchFamily="34" charset="0"/>
              </a:rPr>
              <a:t>1 Federal (University of Port Harcourt), and 2 State Universities (Rivers State University and Rivers State University of Education, </a:t>
            </a:r>
            <a:r>
              <a:rPr lang="en-GB" sz="1700" dirty="0" err="1">
                <a:latin typeface="Arial" pitchFamily="34" charset="0"/>
                <a:cs typeface="Arial" pitchFamily="34" charset="0"/>
              </a:rPr>
              <a:t>Rumuolumeni</a:t>
            </a:r>
            <a:r>
              <a:rPr lang="en-GB" sz="1700" dirty="0">
                <a:latin typeface="Arial" pitchFamily="34" charset="0"/>
                <a:cs typeface="Arial" pitchFamily="34" charset="0"/>
              </a:rPr>
              <a:t> Port Harcourt, Nigeria), with a teaching staff strength of 2,600 who were the respondents of the study.</a:t>
            </a:r>
          </a:p>
          <a:p>
            <a:pPr algn="just">
              <a:buNone/>
            </a:pPr>
            <a:endParaRPr lang="en-GB" sz="17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0C41C50-44DA-4127-8633-10D27489C49A}" type="slidenum">
              <a:rPr lang="en-GB" smtClean="0"/>
              <a:pPr/>
              <a:t>4</a:t>
            </a:fld>
            <a:endParaRPr lang="en-GB"/>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8633">
        <p:split orient="vert"/>
      </p:transition>
    </mc:Choice>
    <mc:Fallback xmlns="">
      <p:transition spd="slow" advTm="4863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5306"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lvl="0" algn="just"/>
            <a:r>
              <a:rPr lang="en-GB" sz="1700" b="1" dirty="0">
                <a:latin typeface="Arial" pitchFamily="34" charset="0"/>
                <a:cs typeface="Arial" pitchFamily="34" charset="0"/>
              </a:rPr>
              <a:t>Sample and Sampling Technique:</a:t>
            </a:r>
            <a:r>
              <a:rPr lang="en-GB" sz="1700" dirty="0">
                <a:latin typeface="Arial" pitchFamily="34" charset="0"/>
                <a:cs typeface="Arial" pitchFamily="34" charset="0"/>
              </a:rPr>
              <a:t> A sample of 260 teaching staff (160 from State Universities and 100 from Federal University) representing 10% of the population was drawn through the stratified random sampling technique.</a:t>
            </a:r>
          </a:p>
          <a:p>
            <a:pPr lvl="0" algn="just"/>
            <a:r>
              <a:rPr lang="en-GB" sz="1700" b="1" dirty="0">
                <a:latin typeface="Arial" pitchFamily="34" charset="0"/>
                <a:cs typeface="Arial" pitchFamily="34" charset="0"/>
              </a:rPr>
              <a:t>Instrument of the Study:</a:t>
            </a:r>
            <a:r>
              <a:rPr lang="en-GB" sz="1700" dirty="0">
                <a:latin typeface="Arial" pitchFamily="34" charset="0"/>
                <a:cs typeface="Arial" pitchFamily="34" charset="0"/>
              </a:rPr>
              <a:t> Instrument used was Managing Communication Disorders for Quality Teaching .in Public Universities Questionnaire (MCDQTPUQ) to gather data.</a:t>
            </a:r>
          </a:p>
          <a:p>
            <a:pPr lvl="0" algn="just"/>
            <a:r>
              <a:rPr lang="en-GB" sz="1700" b="1" dirty="0">
                <a:latin typeface="Arial" pitchFamily="34" charset="0"/>
                <a:cs typeface="Arial" pitchFamily="34" charset="0"/>
              </a:rPr>
              <a:t>Validity:</a:t>
            </a:r>
            <a:r>
              <a:rPr lang="en-GB" sz="1700" dirty="0">
                <a:latin typeface="Arial" pitchFamily="34" charset="0"/>
                <a:cs typeface="Arial" pitchFamily="34" charset="0"/>
              </a:rPr>
              <a:t> The instrument was constructed by the researcher after an extensive review of the literature and consultations with experts from educational management and measurement and evaluation departments respectively.</a:t>
            </a:r>
          </a:p>
          <a:p>
            <a:pPr lvl="0" algn="just"/>
            <a:r>
              <a:rPr lang="en-GB" sz="1700" b="1" dirty="0">
                <a:latin typeface="Arial" pitchFamily="34" charset="0"/>
                <a:cs typeface="Arial" pitchFamily="34" charset="0"/>
              </a:rPr>
              <a:t>Reliability:</a:t>
            </a:r>
            <a:r>
              <a:rPr lang="en-GB" sz="1700" dirty="0">
                <a:latin typeface="Arial" pitchFamily="34" charset="0"/>
                <a:cs typeface="Arial" pitchFamily="34" charset="0"/>
              </a:rPr>
              <a:t> Pilot study was conducted using test-retest strategy and Pearson’s Product Moment Correlation Coefficient </a:t>
            </a:r>
            <a:r>
              <a:rPr lang="en-GB" sz="1700" dirty="0" err="1">
                <a:latin typeface="Arial" pitchFamily="34" charset="0"/>
                <a:cs typeface="Arial" pitchFamily="34" charset="0"/>
              </a:rPr>
              <a:t>Formular</a:t>
            </a:r>
            <a:r>
              <a:rPr lang="en-GB" sz="1700" dirty="0">
                <a:latin typeface="Arial" pitchFamily="34" charset="0"/>
                <a:cs typeface="Arial" pitchFamily="34" charset="0"/>
              </a:rPr>
              <a:t> (r) used in the calculations that established the reliability of the instrument at 0.88 using 98 degree of freedom.</a:t>
            </a:r>
          </a:p>
          <a:p>
            <a:pPr lvl="0" algn="just"/>
            <a:r>
              <a:rPr lang="en-GB" sz="1700" b="1" dirty="0">
                <a:latin typeface="Arial" pitchFamily="34" charset="0"/>
                <a:cs typeface="Arial" pitchFamily="34" charset="0"/>
              </a:rPr>
              <a:t>Administration of Instrument:</a:t>
            </a:r>
            <a:r>
              <a:rPr lang="en-GB" sz="1700" dirty="0">
                <a:latin typeface="Arial" pitchFamily="34" charset="0"/>
                <a:cs typeface="Arial" pitchFamily="34" charset="0"/>
              </a:rPr>
              <a:t> The instrument was administered personally by the researcher with the help of research assistants.</a:t>
            </a:r>
          </a:p>
          <a:p>
            <a:pPr lvl="0" algn="just"/>
            <a:r>
              <a:rPr lang="en-GB" sz="1700" b="1" dirty="0">
                <a:latin typeface="Arial" pitchFamily="34" charset="0"/>
                <a:cs typeface="Arial" pitchFamily="34" charset="0"/>
              </a:rPr>
              <a:t>Data Analysis:</a:t>
            </a:r>
            <a:r>
              <a:rPr lang="en-GB" sz="1700" dirty="0">
                <a:latin typeface="Arial" pitchFamily="34" charset="0"/>
                <a:cs typeface="Arial" pitchFamily="34" charset="0"/>
              </a:rPr>
              <a:t> Mean scores and rank order statistics were used to answer the research questions while z-test statistics was used in testing the hypotheses at 0.05 level of significance.</a:t>
            </a:r>
          </a:p>
          <a:p>
            <a:pPr algn="just">
              <a:buNone/>
            </a:pPr>
            <a:endParaRPr lang="en-GB" sz="17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0C41C50-44DA-4127-8633-10D27489C49A}" type="slidenum">
              <a:rPr lang="en-GB" smtClean="0"/>
              <a:pPr/>
              <a:t>5</a:t>
            </a:fld>
            <a:endParaRPr lang="en-GB"/>
          </a:p>
        </p:txBody>
      </p:sp>
      <p:pic>
        <p:nvPicPr>
          <p:cNvPr id="5" name="~PP182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1125">
        <p:split orient="vert"/>
      </p:transition>
    </mc:Choice>
    <mc:Fallback xmlns="">
      <p:transition spd="slow" advTm="7112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25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audio isNarration="1">
              <p:cMediaNode vol="100000" showWhenStopped="0">
                <p:cTn id="11"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5"/>
        <p14:stopEvt time="2570"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4591072"/>
          </a:xfrm>
        </p:spPr>
        <p:txBody>
          <a:bodyPr>
            <a:normAutofit fontScale="92500" lnSpcReduction="10000"/>
          </a:bodyPr>
          <a:lstStyle/>
          <a:p>
            <a:pPr algn="ctr">
              <a:buNone/>
            </a:pPr>
            <a:r>
              <a:rPr lang="en-GB" sz="2800" b="1" dirty="0">
                <a:latin typeface="Arial" pitchFamily="34" charset="0"/>
                <a:cs typeface="Arial" pitchFamily="34" charset="0"/>
              </a:rPr>
              <a:t>Results </a:t>
            </a:r>
            <a:endParaRPr lang="en-GB" sz="2800" dirty="0">
              <a:latin typeface="Arial" pitchFamily="34" charset="0"/>
              <a:cs typeface="Arial" pitchFamily="34" charset="0"/>
            </a:endParaRPr>
          </a:p>
          <a:p>
            <a:pPr marL="0" indent="0" algn="just">
              <a:buNone/>
            </a:pPr>
            <a:r>
              <a:rPr lang="en-GB" sz="2100" b="1" dirty="0">
                <a:latin typeface="Arial" pitchFamily="34" charset="0"/>
                <a:cs typeface="Arial" pitchFamily="34" charset="0"/>
              </a:rPr>
              <a:t>Research Question 1: </a:t>
            </a:r>
            <a:r>
              <a:rPr lang="en-GB" sz="2100" dirty="0">
                <a:latin typeface="Arial" pitchFamily="34" charset="0"/>
                <a:cs typeface="Arial" pitchFamily="34" charset="0"/>
              </a:rPr>
              <a:t>What are the management styles of public university administrators in managing children with Autism Spectrum Disorders (ASD) in Rivers State, Nigeria?</a:t>
            </a:r>
          </a:p>
          <a:p>
            <a:pPr marL="0" indent="0" algn="just">
              <a:buNone/>
            </a:pPr>
            <a:endParaRPr lang="en-GB" sz="2100" dirty="0">
              <a:latin typeface="Arial" pitchFamily="34" charset="0"/>
              <a:cs typeface="Arial" pitchFamily="34" charset="0"/>
            </a:endParaRPr>
          </a:p>
          <a:p>
            <a:pPr marL="0" indent="0" algn="just">
              <a:buNone/>
            </a:pPr>
            <a:endParaRPr lang="en-GB" sz="2100" dirty="0">
              <a:latin typeface="Arial" pitchFamily="34" charset="0"/>
              <a:cs typeface="Arial" pitchFamily="34" charset="0"/>
            </a:endParaRPr>
          </a:p>
          <a:p>
            <a:pPr marL="0" indent="0" algn="just">
              <a:buNone/>
            </a:pPr>
            <a:r>
              <a:rPr lang="en-GB" sz="2100" dirty="0">
                <a:latin typeface="Arial" pitchFamily="34" charset="0"/>
                <a:cs typeface="Arial" pitchFamily="34" charset="0"/>
              </a:rPr>
              <a:t>Table 1 indicates in descending order of magnitude that the management styles of educational administrators on the ratings of teaching staff are moderate. The study revealed that teaching staff assessment of their educational administrators from federal and state universities were in agreement that the various management styles are important and effective because they have people at the centre of their principles and practices. However, the aggregate mean scores 3.35 and 3.15 (for the state and federal educational administrators respectively) show that the management styles adopted by the state educational administrators are slightly more pragmatic than those of federal administrators.</a:t>
            </a:r>
          </a:p>
          <a:p>
            <a:pPr marL="0" indent="0" algn="just">
              <a:buNone/>
            </a:pPr>
            <a:endParaRPr lang="en-GB" sz="2000" dirty="0">
              <a:latin typeface="Arial" pitchFamily="34" charset="0"/>
              <a:cs typeface="Arial" pitchFamily="34" charset="0"/>
            </a:endParaRPr>
          </a:p>
          <a:p>
            <a:pPr marL="0" indent="0" algn="just">
              <a:buNone/>
            </a:pPr>
            <a:endParaRPr lang="en-GB" sz="2000" dirty="0">
              <a:latin typeface="Arial" pitchFamily="34" charset="0"/>
              <a:cs typeface="Arial" pitchFamily="34" charset="0"/>
            </a:endParaRPr>
          </a:p>
          <a:p>
            <a:pPr marL="0" indent="0" algn="just">
              <a:buNone/>
            </a:pPr>
            <a:endParaRPr lang="en-GB" sz="2000" dirty="0">
              <a:latin typeface="Arial" pitchFamily="34" charset="0"/>
              <a:cs typeface="Arial" pitchFamily="34" charset="0"/>
            </a:endParaRPr>
          </a:p>
          <a:p>
            <a:pPr algn="just">
              <a:buNone/>
            </a:pPr>
            <a:endParaRPr lang="en-GB" sz="17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A0C41C50-44DA-4127-8633-10D27489C49A}" type="slidenum">
              <a:rPr lang="en-GB" smtClean="0"/>
              <a:pPr/>
              <a:t>6</a:t>
            </a:fld>
            <a:endParaRPr lang="en-GB"/>
          </a:p>
        </p:txBody>
      </p:sp>
      <p:pic>
        <p:nvPicPr>
          <p:cNvPr id="6" name="~PP207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7314">
        <p:split orient="vert"/>
      </p:transition>
    </mc:Choice>
    <mc:Fallback xmlns="">
      <p:transition spd="slow" advTm="4731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41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6"/>
        <p14:stopEvt time="4215"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229600" cy="1428760"/>
          </a:xfrm>
        </p:spPr>
        <p:txBody>
          <a:bodyPr>
            <a:normAutofit/>
          </a:bodyPr>
          <a:lstStyle/>
          <a:p>
            <a:pPr marL="0" indent="0" algn="just">
              <a:buNone/>
            </a:pPr>
            <a:r>
              <a:rPr lang="en-GB" sz="1900" b="1" dirty="0">
                <a:latin typeface="Arial" pitchFamily="34" charset="0"/>
                <a:cs typeface="Arial" pitchFamily="34" charset="0"/>
              </a:rPr>
              <a:t>Research Question 2: </a:t>
            </a:r>
            <a:r>
              <a:rPr lang="en-GB" sz="1900" dirty="0">
                <a:latin typeface="Arial" pitchFamily="34" charset="0"/>
                <a:cs typeface="Arial" pitchFamily="34" charset="0"/>
              </a:rPr>
              <a:t>What are the challenges of public university administrators in managing children with Learning Disabilities (LD) in Rivers State, Nigeria?</a:t>
            </a:r>
          </a:p>
        </p:txBody>
      </p:sp>
      <p:sp>
        <p:nvSpPr>
          <p:cNvPr id="5" name="Content Placeholder 2"/>
          <p:cNvSpPr txBox="1">
            <a:spLocks/>
          </p:cNvSpPr>
          <p:nvPr/>
        </p:nvSpPr>
        <p:spPr>
          <a:xfrm>
            <a:off x="457200" y="2057400"/>
            <a:ext cx="8229600" cy="2362200"/>
          </a:xfrm>
          <a:prstGeom prst="rect">
            <a:avLst/>
          </a:prstGeom>
        </p:spPr>
        <p:txBody>
          <a:bodyPr vert="horz" lIns="91440" tIns="45720" rIns="91440" bIns="45720" rtlCol="0">
            <a:noAutofit/>
          </a:bodyPr>
          <a:lstStyle/>
          <a:p>
            <a:pPr algn="just"/>
            <a:r>
              <a:rPr lang="en-GB" sz="1900" dirty="0">
                <a:latin typeface="Arial" pitchFamily="34" charset="0"/>
                <a:cs typeface="Arial" pitchFamily="34" charset="0"/>
              </a:rPr>
              <a:t>Table 2 shows that state educational administrators managed learning disabilities fairly well in all areas examined while the federal educational administrators did not manage well enough. The opinions of the teaching staff agreed that educational administrators are faced with a lot of challenges on a daily basis to manage public universities. The aggregate mean of 1.31 for federal university and 1.70 for state universities administrators shows clear evidence that state universities administrators managed fairly well than federal university administrators.</a:t>
            </a:r>
          </a:p>
        </p:txBody>
      </p:sp>
      <p:sp>
        <p:nvSpPr>
          <p:cNvPr id="6" name="Slide Number Placeholder 5"/>
          <p:cNvSpPr>
            <a:spLocks noGrp="1"/>
          </p:cNvSpPr>
          <p:nvPr>
            <p:ph type="sldNum" sz="quarter" idx="12"/>
          </p:nvPr>
        </p:nvSpPr>
        <p:spPr/>
        <p:txBody>
          <a:bodyPr/>
          <a:lstStyle/>
          <a:p>
            <a:fld id="{A0C41C50-44DA-4127-8633-10D27489C49A}" type="slidenum">
              <a:rPr lang="en-GB" smtClean="0"/>
              <a:pPr/>
              <a:t>7</a:t>
            </a:fld>
            <a:endParaRPr lang="en-GB"/>
          </a:p>
        </p:txBody>
      </p:sp>
      <p:pic>
        <p:nvPicPr>
          <p:cNvPr id="7" name="~PP76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900">
        <p:split orient="vert"/>
      </p:transition>
    </mc:Choice>
    <mc:Fallback xmlns="">
      <p:transition spd="slow" advTm="409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4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7"/>
        <p14:stopEvt time="1482" objId="7"/>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9"/>
            <a:ext cx="8229600" cy="1928826"/>
          </a:xfrm>
        </p:spPr>
        <p:txBody>
          <a:bodyPr>
            <a:normAutofit/>
          </a:bodyPr>
          <a:lstStyle/>
          <a:p>
            <a:pPr marL="0" indent="0" algn="just">
              <a:buNone/>
            </a:pPr>
            <a:r>
              <a:rPr lang="en-GB" sz="1900" b="1" dirty="0">
                <a:latin typeface="Arial" pitchFamily="34" charset="0"/>
                <a:cs typeface="Arial" pitchFamily="34" charset="0"/>
              </a:rPr>
              <a:t>Hypotheses 1: </a:t>
            </a:r>
            <a:r>
              <a:rPr lang="en-GB" sz="1900" dirty="0">
                <a:latin typeface="Arial" pitchFamily="34" charset="0"/>
                <a:cs typeface="Arial" pitchFamily="34" charset="0"/>
              </a:rPr>
              <a:t>There is no significant difference between federal and state universities teaching staff on the management styles of educational administrators in managing children with Autism Spectrum Disorders (ASD).</a:t>
            </a:r>
          </a:p>
        </p:txBody>
      </p:sp>
      <p:sp>
        <p:nvSpPr>
          <p:cNvPr id="5" name="Content Placeholder 2"/>
          <p:cNvSpPr txBox="1">
            <a:spLocks/>
          </p:cNvSpPr>
          <p:nvPr/>
        </p:nvSpPr>
        <p:spPr>
          <a:xfrm>
            <a:off x="381000" y="1981200"/>
            <a:ext cx="8229600" cy="1928826"/>
          </a:xfrm>
          <a:prstGeom prst="rect">
            <a:avLst/>
          </a:prstGeom>
        </p:spPr>
        <p:txBody>
          <a:bodyPr vert="horz" lIns="91440" tIns="45720" rIns="91440" bIns="45720" rtlCol="0">
            <a:normAutofit/>
          </a:bodyPr>
          <a:lstStyle/>
          <a:p>
            <a:pPr algn="just"/>
            <a:r>
              <a:rPr lang="en-GB" sz="1900" dirty="0">
                <a:latin typeface="Arial" pitchFamily="34" charset="0"/>
                <a:cs typeface="Arial" pitchFamily="34" charset="0"/>
              </a:rPr>
              <a:t>Apparently, the null hypothesis is accepted. We therefore withhold the null hypothesis that there is no significant difference between the mean ratings of federal and state universities teaching staff on the management styles of educational administrators in managing children with Autism Spectrum Disorders (ASD).</a:t>
            </a:r>
          </a:p>
        </p:txBody>
      </p:sp>
      <p:sp>
        <p:nvSpPr>
          <p:cNvPr id="6" name="Slide Number Placeholder 5"/>
          <p:cNvSpPr>
            <a:spLocks noGrp="1"/>
          </p:cNvSpPr>
          <p:nvPr>
            <p:ph type="sldNum" sz="quarter" idx="12"/>
          </p:nvPr>
        </p:nvSpPr>
        <p:spPr/>
        <p:txBody>
          <a:bodyPr/>
          <a:lstStyle/>
          <a:p>
            <a:fld id="{A0C41C50-44DA-4127-8633-10D27489C49A}" type="slidenum">
              <a:rPr lang="en-GB" smtClean="0"/>
              <a:pPr/>
              <a:t>8</a:t>
            </a:fld>
            <a:endParaRPr lang="en-GB"/>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153">
        <p:split orient="vert"/>
      </p:transition>
    </mc:Choice>
    <mc:Fallback xmlns="">
      <p:transition spd="slow" advTm="2015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229600" cy="1643073"/>
          </a:xfrm>
        </p:spPr>
        <p:txBody>
          <a:bodyPr>
            <a:normAutofit/>
          </a:bodyPr>
          <a:lstStyle/>
          <a:p>
            <a:pPr marL="0" indent="0" algn="just">
              <a:buNone/>
            </a:pPr>
            <a:r>
              <a:rPr lang="en-GB" sz="1900" b="1" dirty="0">
                <a:latin typeface="Arial" pitchFamily="34" charset="0"/>
                <a:cs typeface="Arial" pitchFamily="34" charset="0"/>
              </a:rPr>
              <a:t>Hypothesis 2: </a:t>
            </a:r>
            <a:r>
              <a:rPr lang="en-GB" sz="1900" dirty="0">
                <a:latin typeface="Arial" pitchFamily="34" charset="0"/>
                <a:cs typeface="Arial" pitchFamily="34" charset="0"/>
              </a:rPr>
              <a:t>There is no significant difference between federal and state universities teaching staff on the challenges of educational administrators in managing children with Learning Disabilities (LD).</a:t>
            </a:r>
          </a:p>
        </p:txBody>
      </p:sp>
      <p:sp>
        <p:nvSpPr>
          <p:cNvPr id="5" name="Content Placeholder 2"/>
          <p:cNvSpPr txBox="1">
            <a:spLocks/>
          </p:cNvSpPr>
          <p:nvPr/>
        </p:nvSpPr>
        <p:spPr>
          <a:xfrm>
            <a:off x="457200" y="1981200"/>
            <a:ext cx="8229600" cy="1643073"/>
          </a:xfrm>
          <a:prstGeom prst="rect">
            <a:avLst/>
          </a:prstGeom>
        </p:spPr>
        <p:txBody>
          <a:bodyPr vert="horz" lIns="91440" tIns="45720" rIns="91440" bIns="45720" rtlCol="0">
            <a:noAutofit/>
          </a:bodyPr>
          <a:lstStyle/>
          <a:p>
            <a:pPr algn="just"/>
            <a:r>
              <a:rPr lang="en-GB" sz="1900" dirty="0">
                <a:latin typeface="Arial" pitchFamily="34" charset="0"/>
                <a:cs typeface="Arial" pitchFamily="34" charset="0"/>
              </a:rPr>
              <a:t> In the final analysis with the overall z-value of 0.735 at 258 degrees of freedom and 0.05 2-tailed of significance, we reject the hypothesis and state that there is a significant difference between the mean ratings of federal and state universities teaching staff on the challenges of educational administrators in managing children with Learning Disabilities (LD).</a:t>
            </a:r>
          </a:p>
        </p:txBody>
      </p:sp>
      <p:sp>
        <p:nvSpPr>
          <p:cNvPr id="6" name="Slide Number Placeholder 5"/>
          <p:cNvSpPr>
            <a:spLocks noGrp="1"/>
          </p:cNvSpPr>
          <p:nvPr>
            <p:ph type="sldNum" sz="quarter" idx="12"/>
          </p:nvPr>
        </p:nvSpPr>
        <p:spPr/>
        <p:txBody>
          <a:bodyPr/>
          <a:lstStyle/>
          <a:p>
            <a:fld id="{A0C41C50-44DA-4127-8633-10D27489C49A}" type="slidenum">
              <a:rPr lang="en-GB" smtClean="0"/>
              <a:pPr/>
              <a:t>9</a:t>
            </a:fld>
            <a:endParaRPr lang="en-GB"/>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5448">
        <p:split orient="vert"/>
      </p:transition>
    </mc:Choice>
    <mc:Fallback xmlns="">
      <p:transition spd="slow" advTm="2544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1320</Words>
  <Application>Microsoft Office PowerPoint</Application>
  <PresentationFormat>On-screen Show (4:3)</PresentationFormat>
  <Paragraphs>75</Paragraphs>
  <Slides>11</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Communication Disorders for Quality Teaching in Public Universities in Rivers State, Nigeria.</dc:title>
  <dc:creator>john anunobi</dc:creator>
  <cp:lastModifiedBy>Muhammad Asif</cp:lastModifiedBy>
  <cp:revision>25</cp:revision>
  <dcterms:created xsi:type="dcterms:W3CDTF">2020-08-17T09:12:14Z</dcterms:created>
  <dcterms:modified xsi:type="dcterms:W3CDTF">2020-09-02T02:50:15Z</dcterms:modified>
</cp:coreProperties>
</file>